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7"/>
  </p:notesMasterIdLst>
  <p:sldIdLst>
    <p:sldId id="401" r:id="rId2"/>
    <p:sldId id="426" r:id="rId3"/>
    <p:sldId id="427" r:id="rId4"/>
    <p:sldId id="428" r:id="rId5"/>
    <p:sldId id="429" r:id="rId6"/>
    <p:sldId id="257" r:id="rId7"/>
    <p:sldId id="258" r:id="rId8"/>
    <p:sldId id="260" r:id="rId9"/>
    <p:sldId id="263" r:id="rId10"/>
    <p:sldId id="402" r:id="rId11"/>
    <p:sldId id="265" r:id="rId12"/>
    <p:sldId id="403" r:id="rId13"/>
    <p:sldId id="404" r:id="rId14"/>
    <p:sldId id="405" r:id="rId15"/>
    <p:sldId id="406" r:id="rId16"/>
    <p:sldId id="407" r:id="rId17"/>
    <p:sldId id="408" r:id="rId18"/>
    <p:sldId id="414" r:id="rId19"/>
    <p:sldId id="415" r:id="rId20"/>
    <p:sldId id="416" r:id="rId21"/>
    <p:sldId id="409" r:id="rId22"/>
    <p:sldId id="410" r:id="rId23"/>
    <p:sldId id="413" r:id="rId24"/>
    <p:sldId id="424" r:id="rId25"/>
    <p:sldId id="425" r:id="rId26"/>
  </p:sldIdLst>
  <p:sldSz cx="9144000" cy="5143500" type="screen16x9"/>
  <p:notesSz cx="6858000" cy="9144000"/>
  <p:embeddedFontLst>
    <p:embeddedFont>
      <p:font typeface="Bahnschrift" panose="020B0502040204020203" pitchFamily="34" charset="0"/>
      <p:regular r:id="rId28"/>
      <p:bold r:id="rId29"/>
    </p:embeddedFont>
    <p:embeddedFont>
      <p:font typeface="Barlow" panose="00000500000000000000" pitchFamily="2"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Fira Sans Extra Condensed Medium" panose="020B0604020202020204" charset="0"/>
      <p:regular r:id="rId38"/>
      <p:bold r:id="rId39"/>
      <p:italic r:id="rId40"/>
      <p:boldItalic r:id="rId41"/>
    </p:embeddedFont>
    <p:embeddedFont>
      <p:font typeface="Oswald Light" panose="00000400000000000000" pitchFamily="2" charset="0"/>
      <p:regular r:id="rId42"/>
    </p:embeddedFont>
    <p:embeddedFont>
      <p:font typeface="Oswald SemiBold" panose="00000700000000000000" pitchFamily="2" charset="0"/>
      <p:bold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4660"/>
  </p:normalViewPr>
  <p:slideViewPr>
    <p:cSldViewPr snapToGrid="0">
      <p:cViewPr>
        <p:scale>
          <a:sx n="100" d="100"/>
          <a:sy n="100" d="100"/>
        </p:scale>
        <p:origin x="1350" y="10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4535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8749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5208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5400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7344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8601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48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1961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8e8b782381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8e8b782381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0341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8bc00f6a1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8bc00f6a1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1577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8bc00f6a1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8bc00f6a1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2576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2385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8bc00f6a1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8bc00f6a1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8315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a1b6e560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a1b6e560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e8b782381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e8b782381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a1b6e560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a1b6e560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a1b6e560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a1b6e560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e8b78238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e8b78238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8bc00f6a12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8bc00f6a1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8869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5633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atin typeface="Roboto" panose="02000000000000000000" pitchFamily="2" charset="0"/>
                <a:cs typeface="Arial" panose="020B0604020202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atin typeface="Roboto" panose="02000000000000000000" pitchFamily="2" charset="0"/>
                <a:cs typeface="Arial" panose="020B0604020202020204" pitchFamily="3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atin typeface="Roboto" panose="02000000000000000000" pitchFamily="2" charset="0"/>
                <a:cs typeface="Arial" panose="020B0604020202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Roboto" panose="02000000000000000000" pitchFamily="2" charset="0"/>
                <a:cs typeface="Arial" panose="020B0604020202020204" pitchFamily="34" charset="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Roboto" panose="02000000000000000000" pitchFamily="2" charset="0"/>
                <a:cs typeface="Arial" panose="020B0604020202020204" pitchFamily="34" charset="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atin typeface="Roboto" panose="02000000000000000000" pitchFamily="2" charset="0"/>
                <a:cs typeface="Arial" panose="020B0604020202020204" pitchFamily="34" charset="0"/>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atin typeface="Roboto" panose="02000000000000000000" pitchFamily="2" charset="0"/>
                <a:cs typeface="Arial" panose="020B0604020202020204" pitchFamily="34"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atin typeface="Roboto" panose="02000000000000000000" pitchFamily="2" charset="0"/>
                <a:cs typeface="Arial" panose="020B0604020202020204" pitchFamily="34" charset="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atin typeface="Roboto" panose="02000000000000000000" pitchFamily="2" charset="0"/>
                <a:cs typeface="Arial" panose="020B0604020202020204" pitchFamily="34"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atin typeface="Roboto" panose="02000000000000000000" pitchFamily="2" charset="0"/>
                <a:cs typeface="Arial" panose="020B0604020202020204" pitchFamily="34" charset="0"/>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atin typeface="Roboto" panose="02000000000000000000" pitchFamily="2" charset="0"/>
                <a:cs typeface="Arial" panose="020B0604020202020204" pitchFamily="34" charset="0"/>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atin typeface="Roboto" panose="02000000000000000000" pitchFamily="2" charset="0"/>
                <a:cs typeface="Arial" panose="020B0604020202020204" pitchFamily="3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atin typeface="Roboto" panose="02000000000000000000" pitchFamily="2" charset="0"/>
                <a:cs typeface="Arial" panose="020B0604020202020204" pitchFamily="34" charset="0"/>
              </a:defRPr>
            </a:lvl1pPr>
          </a:lstStyle>
          <a:p>
            <a:endParaRPr dirty="0"/>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atin typeface="Roboto" panose="02000000000000000000" pitchFamily="2" charset="0"/>
                <a:cs typeface="Arial" panose="020B0604020202020204" pitchFamily="34" charset="0"/>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atin typeface="Roboto" panose="02000000000000000000" pitchFamily="2" charset="0"/>
                <a:cs typeface="Arial" panose="020B0604020202020204" pitchFamily="34" charset="0"/>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dirty="0"/>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dirty="0"/>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FDB42E5-0D40-D50C-BBE6-EB3050A7B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13275"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7F3F9A-77C5-1A2C-A21A-1F64D0D1C2D0}"/>
              </a:ext>
            </a:extLst>
          </p:cNvPr>
          <p:cNvSpPr txBox="1"/>
          <p:nvPr/>
        </p:nvSpPr>
        <p:spPr>
          <a:xfrm>
            <a:off x="4869180" y="899398"/>
            <a:ext cx="4572000" cy="2862322"/>
          </a:xfrm>
          <a:prstGeom prst="rect">
            <a:avLst/>
          </a:prstGeom>
          <a:noFill/>
        </p:spPr>
        <p:txBody>
          <a:bodyPr wrap="square">
            <a:spAutoFit/>
          </a:bodyPr>
          <a:lstStyle/>
          <a:p>
            <a:r>
              <a:rPr lang="en-US" sz="3600" b="1" dirty="0">
                <a:solidFill>
                  <a:srgbClr val="0070C0"/>
                </a:solidFill>
                <a:latin typeface="Roboto" panose="02000000000000000000" pitchFamily="2" charset="0"/>
                <a:ea typeface="Roboto" panose="02000000000000000000" pitchFamily="2" charset="0"/>
                <a:cs typeface="Roboto" panose="02000000000000000000" pitchFamily="2" charset="0"/>
              </a:rPr>
              <a:t>Xin Chào Qúy Thầy Cô </a:t>
            </a:r>
            <a:r>
              <a:rPr lang="en-US" sz="36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Đã Đến Với Buổi  Thuyết Trình Của Nhóm Chúng tôi!</a:t>
            </a:r>
            <a:endParaRPr lang="vi-VN" sz="36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a:p>
            <a:endParaRPr lang="vi-VN" sz="3600" b="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096" name="TextBox 4095">
            <a:extLst>
              <a:ext uri="{FF2B5EF4-FFF2-40B4-BE49-F238E27FC236}">
                <a16:creationId xmlns:a16="http://schemas.microsoft.com/office/drawing/2014/main" id="{345F9B41-4A14-50F6-940C-BE1BEC82D57C}"/>
              </a:ext>
            </a:extLst>
          </p:cNvPr>
          <p:cNvSpPr txBox="1"/>
          <p:nvPr/>
        </p:nvSpPr>
        <p:spPr>
          <a:xfrm>
            <a:off x="8618220" y="4663440"/>
            <a:ext cx="284052"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1768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3B392-60CB-538E-12B9-55DFA2B041CB}"/>
              </a:ext>
            </a:extLst>
          </p:cNvPr>
          <p:cNvSpPr>
            <a:spLocks noGrp="1"/>
          </p:cNvSpPr>
          <p:nvPr>
            <p:ph type="title"/>
          </p:nvPr>
        </p:nvSpPr>
        <p:spPr>
          <a:xfrm>
            <a:off x="727415" y="0"/>
            <a:ext cx="7723500" cy="481200"/>
          </a:xfrm>
        </p:spPr>
        <p:txBody>
          <a:bodyPr/>
          <a:lstStyle/>
          <a:p>
            <a:r>
              <a:rPr lang="vi-VN" dirty="0">
                <a:solidFill>
                  <a:schemeClr val="accent1"/>
                </a:solidFill>
                <a:ea typeface="Roboto" panose="02000000000000000000" pitchFamily="2" charset="0"/>
              </a:rPr>
              <a:t>Chương I: Giới Thiệu Tổng Quan Về Dự Án</a:t>
            </a:r>
            <a:endParaRPr lang="en-US" dirty="0"/>
          </a:p>
        </p:txBody>
      </p:sp>
      <p:sp>
        <p:nvSpPr>
          <p:cNvPr id="46" name="Google Shape;399;p20">
            <a:extLst>
              <a:ext uri="{FF2B5EF4-FFF2-40B4-BE49-F238E27FC236}">
                <a16:creationId xmlns:a16="http://schemas.microsoft.com/office/drawing/2014/main" id="{70EE6E5D-DD4A-3B47-87DD-8D3829F40E46}"/>
              </a:ext>
            </a:extLst>
          </p:cNvPr>
          <p:cNvSpPr/>
          <p:nvPr/>
        </p:nvSpPr>
        <p:spPr>
          <a:xfrm>
            <a:off x="8083241" y="227114"/>
            <a:ext cx="900000" cy="900000"/>
          </a:xfrm>
          <a:prstGeom prst="ellipse">
            <a:avLst/>
          </a:prstGeom>
          <a:solidFill>
            <a:srgbClr val="8A024E"/>
          </a:solidFill>
          <a:ln w="317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dirty="0">
              <a:solidFill>
                <a:schemeClr val="lt1"/>
              </a:solidFill>
              <a:latin typeface="Barlow"/>
              <a:ea typeface="Barlow"/>
              <a:cs typeface="Barlow"/>
              <a:sym typeface="Barlow"/>
            </a:endParaRPr>
          </a:p>
        </p:txBody>
      </p:sp>
      <p:pic>
        <p:nvPicPr>
          <p:cNvPr id="47" name="Picture 6">
            <a:extLst>
              <a:ext uri="{FF2B5EF4-FFF2-40B4-BE49-F238E27FC236}">
                <a16:creationId xmlns:a16="http://schemas.microsoft.com/office/drawing/2014/main" id="{A7469231-DDB1-CDE8-0854-9AA98EBBA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8" y="36304"/>
            <a:ext cx="1082478" cy="572654"/>
          </a:xfrm>
          <a:prstGeom prst="rect">
            <a:avLst/>
          </a:prstGeom>
        </p:spPr>
      </p:pic>
      <p:sp>
        <p:nvSpPr>
          <p:cNvPr id="49" name="Hộp Văn bản 46">
            <a:extLst>
              <a:ext uri="{FF2B5EF4-FFF2-40B4-BE49-F238E27FC236}">
                <a16:creationId xmlns:a16="http://schemas.microsoft.com/office/drawing/2014/main" id="{BFD97F36-F0E0-93CB-6096-F015482825E6}"/>
              </a:ext>
            </a:extLst>
          </p:cNvPr>
          <p:cNvSpPr txBox="1"/>
          <p:nvPr/>
        </p:nvSpPr>
        <p:spPr>
          <a:xfrm>
            <a:off x="4507557" y="3556824"/>
            <a:ext cx="2034540" cy="369332"/>
          </a:xfrm>
          <a:prstGeom prst="rect">
            <a:avLst/>
          </a:prstGeom>
          <a:noFill/>
        </p:spPr>
        <p:txBody>
          <a:bodyPr wrap="square" rtlCol="0">
            <a:spAutoFit/>
          </a:bodyPr>
          <a:lstStyle/>
          <a:p>
            <a:r>
              <a:rPr lang="vi-VN" sz="1800" b="1" noProof="1">
                <a:solidFill>
                  <a:schemeClr val="bg1"/>
                </a:solidFill>
                <a:latin typeface="Bahnschrift" panose="020B0502040204020203" pitchFamily="34" charset="0"/>
                <a:ea typeface="Tahoma" panose="020B0604030504040204" pitchFamily="34" charset="0"/>
                <a:cs typeface="Tahoma" panose="020B0604030504040204" pitchFamily="34" charset="0"/>
              </a:rPr>
              <a:t>Mục tiêu thứ tư</a:t>
            </a:r>
          </a:p>
        </p:txBody>
      </p:sp>
      <p:sp>
        <p:nvSpPr>
          <p:cNvPr id="50" name="Lưu đồ: Lưu trữ Truy nhập Tuần tự 47">
            <a:extLst>
              <a:ext uri="{FF2B5EF4-FFF2-40B4-BE49-F238E27FC236}">
                <a16:creationId xmlns:a16="http://schemas.microsoft.com/office/drawing/2014/main" id="{DA91835B-7FF9-0621-E66D-D47F259ED5A7}"/>
              </a:ext>
            </a:extLst>
          </p:cNvPr>
          <p:cNvSpPr/>
          <p:nvPr/>
        </p:nvSpPr>
        <p:spPr>
          <a:xfrm>
            <a:off x="4044986" y="3588727"/>
            <a:ext cx="359702" cy="290643"/>
          </a:xfrm>
          <a:prstGeom prst="flowChartMagneticTap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52" name="Google Shape;24;p4">
            <a:extLst>
              <a:ext uri="{FF2B5EF4-FFF2-40B4-BE49-F238E27FC236}">
                <a16:creationId xmlns:a16="http://schemas.microsoft.com/office/drawing/2014/main" id="{A823FF18-1FF2-5E81-E097-245FD2DD2FB9}"/>
              </a:ext>
            </a:extLst>
          </p:cNvPr>
          <p:cNvGrpSpPr/>
          <p:nvPr/>
        </p:nvGrpSpPr>
        <p:grpSpPr>
          <a:xfrm>
            <a:off x="7952301" y="210265"/>
            <a:ext cx="1191699" cy="956034"/>
            <a:chOff x="5791131" y="1800348"/>
            <a:chExt cx="4837936" cy="3960000"/>
          </a:xfrm>
        </p:grpSpPr>
        <p:sp>
          <p:nvSpPr>
            <p:cNvPr id="53" name="Google Shape;25;p4">
              <a:extLst>
                <a:ext uri="{FF2B5EF4-FFF2-40B4-BE49-F238E27FC236}">
                  <a16:creationId xmlns:a16="http://schemas.microsoft.com/office/drawing/2014/main" id="{96B31721-A9F1-15B5-CAE8-DAA11D4B56D5}"/>
                </a:ext>
              </a:extLst>
            </p:cNvPr>
            <p:cNvSpPr/>
            <p:nvPr/>
          </p:nvSpPr>
          <p:spPr>
            <a:xfrm>
              <a:off x="6996686" y="3977715"/>
              <a:ext cx="2978715" cy="1782633"/>
            </a:xfrm>
            <a:custGeom>
              <a:avLst/>
              <a:gdLst/>
              <a:ahLst/>
              <a:cxnLst/>
              <a:rect l="l" t="t" r="r" b="b"/>
              <a:pathLst>
                <a:path w="2978715" h="1782633" extrusionOk="0">
                  <a:moveTo>
                    <a:pt x="1910790" y="0"/>
                  </a:moveTo>
                  <a:cubicBezTo>
                    <a:pt x="2252516" y="0"/>
                    <a:pt x="2574023" y="86570"/>
                    <a:pt x="2854576" y="238975"/>
                  </a:cubicBezTo>
                  <a:lnTo>
                    <a:pt x="2978715" y="314392"/>
                  </a:lnTo>
                  <a:lnTo>
                    <a:pt x="2958908" y="391425"/>
                  </a:lnTo>
                  <a:cubicBezTo>
                    <a:pt x="2708217" y="1197421"/>
                    <a:pt x="1956414" y="1782633"/>
                    <a:pt x="1067925" y="1782633"/>
                  </a:cubicBezTo>
                  <a:cubicBezTo>
                    <a:pt x="726199" y="1782633"/>
                    <a:pt x="404692" y="1696063"/>
                    <a:pt x="124140" y="1543658"/>
                  </a:cubicBezTo>
                  <a:lnTo>
                    <a:pt x="0" y="1468241"/>
                  </a:lnTo>
                  <a:lnTo>
                    <a:pt x="19807" y="1391209"/>
                  </a:lnTo>
                  <a:cubicBezTo>
                    <a:pt x="270498" y="585213"/>
                    <a:pt x="1022302" y="0"/>
                    <a:pt x="1910790" y="0"/>
                  </a:cubicBezTo>
                  <a:close/>
                </a:path>
              </a:pathLst>
            </a:custGeom>
            <a:solidFill>
              <a:srgbClr val="FFCB2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4" name="Google Shape;26;p4">
              <a:extLst>
                <a:ext uri="{FF2B5EF4-FFF2-40B4-BE49-F238E27FC236}">
                  <a16:creationId xmlns:a16="http://schemas.microsoft.com/office/drawing/2014/main" id="{E24C1280-A8F7-D85E-FEBE-3C0CF7489874}"/>
                </a:ext>
              </a:extLst>
            </p:cNvPr>
            <p:cNvSpPr/>
            <p:nvPr/>
          </p:nvSpPr>
          <p:spPr>
            <a:xfrm>
              <a:off x="6103347" y="1800348"/>
              <a:ext cx="3960000" cy="3960000"/>
            </a:xfrm>
            <a:prstGeom prst="ellipse">
              <a:avLst/>
            </a:prstGeom>
            <a:solidFill>
              <a:srgbClr val="FFCB25">
                <a:alpha val="4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5" name="Google Shape;27;p4">
              <a:extLst>
                <a:ext uri="{FF2B5EF4-FFF2-40B4-BE49-F238E27FC236}">
                  <a16:creationId xmlns:a16="http://schemas.microsoft.com/office/drawing/2014/main" id="{AA51CFEE-100B-CE0D-BB37-411B5B902712}"/>
                </a:ext>
              </a:extLst>
            </p:cNvPr>
            <p:cNvSpPr/>
            <p:nvPr/>
          </p:nvSpPr>
          <p:spPr>
            <a:xfrm>
              <a:off x="6103347" y="3570304"/>
              <a:ext cx="2189507" cy="2190044"/>
            </a:xfrm>
            <a:prstGeom prst="ellipse">
              <a:avLst/>
            </a:prstGeom>
            <a:solidFill>
              <a:srgbClr val="FFCB2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6" name="Google Shape;28;p4">
              <a:extLst>
                <a:ext uri="{FF2B5EF4-FFF2-40B4-BE49-F238E27FC236}">
                  <a16:creationId xmlns:a16="http://schemas.microsoft.com/office/drawing/2014/main" id="{F705553B-7783-1DA5-71C0-0F52A333EE9E}"/>
                </a:ext>
              </a:extLst>
            </p:cNvPr>
            <p:cNvSpPr/>
            <p:nvPr/>
          </p:nvSpPr>
          <p:spPr>
            <a:xfrm>
              <a:off x="8983320" y="2169032"/>
              <a:ext cx="1440000" cy="1440000"/>
            </a:xfrm>
            <a:prstGeom prst="ellipse">
              <a:avLst/>
            </a:prstGeom>
            <a:solidFill>
              <a:srgbClr val="FFCB2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7" name="Google Shape;29;p4">
              <a:extLst>
                <a:ext uri="{FF2B5EF4-FFF2-40B4-BE49-F238E27FC236}">
                  <a16:creationId xmlns:a16="http://schemas.microsoft.com/office/drawing/2014/main" id="{817E8239-BA84-35EE-53D6-31F0FD78BAD6}"/>
                </a:ext>
              </a:extLst>
            </p:cNvPr>
            <p:cNvSpPr/>
            <p:nvPr/>
          </p:nvSpPr>
          <p:spPr>
            <a:xfrm>
              <a:off x="8727501" y="1887571"/>
              <a:ext cx="720000" cy="720000"/>
            </a:xfrm>
            <a:prstGeom prst="ellipse">
              <a:avLst/>
            </a:prstGeom>
            <a:solidFill>
              <a:srgbClr val="FFCB2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8" name="Google Shape;30;p4">
              <a:extLst>
                <a:ext uri="{FF2B5EF4-FFF2-40B4-BE49-F238E27FC236}">
                  <a16:creationId xmlns:a16="http://schemas.microsoft.com/office/drawing/2014/main" id="{29CE51D3-D48C-A472-4FD4-8528CA762CF2}"/>
                </a:ext>
              </a:extLst>
            </p:cNvPr>
            <p:cNvSpPr/>
            <p:nvPr/>
          </p:nvSpPr>
          <p:spPr>
            <a:xfrm>
              <a:off x="9644936" y="1989032"/>
              <a:ext cx="360000" cy="360000"/>
            </a:xfrm>
            <a:prstGeom prst="ellipse">
              <a:avLst/>
            </a:prstGeom>
            <a:solidFill>
              <a:srgbClr val="FFCB2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9" name="Google Shape;31;p4">
              <a:extLst>
                <a:ext uri="{FF2B5EF4-FFF2-40B4-BE49-F238E27FC236}">
                  <a16:creationId xmlns:a16="http://schemas.microsoft.com/office/drawing/2014/main" id="{2D7058E1-7683-4451-554F-78E052DC3EAE}"/>
                </a:ext>
              </a:extLst>
            </p:cNvPr>
            <p:cNvSpPr/>
            <p:nvPr/>
          </p:nvSpPr>
          <p:spPr>
            <a:xfrm>
              <a:off x="10269067" y="3614675"/>
              <a:ext cx="360000" cy="360000"/>
            </a:xfrm>
            <a:prstGeom prst="ellipse">
              <a:avLst/>
            </a:prstGeom>
            <a:solidFill>
              <a:srgbClr val="FFCB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0" name="Google Shape;32;p4">
              <a:extLst>
                <a:ext uri="{FF2B5EF4-FFF2-40B4-BE49-F238E27FC236}">
                  <a16:creationId xmlns:a16="http://schemas.microsoft.com/office/drawing/2014/main" id="{BEE097AC-B3F4-B8B0-673E-7CC1CA81C575}"/>
                </a:ext>
              </a:extLst>
            </p:cNvPr>
            <p:cNvSpPr/>
            <p:nvPr/>
          </p:nvSpPr>
          <p:spPr>
            <a:xfrm>
              <a:off x="6191293" y="4390673"/>
              <a:ext cx="360000" cy="360000"/>
            </a:xfrm>
            <a:prstGeom prst="ellipse">
              <a:avLst/>
            </a:prstGeom>
            <a:solidFill>
              <a:srgbClr val="FFCB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1" name="Google Shape;33;p4">
              <a:extLst>
                <a:ext uri="{FF2B5EF4-FFF2-40B4-BE49-F238E27FC236}">
                  <a16:creationId xmlns:a16="http://schemas.microsoft.com/office/drawing/2014/main" id="{E52AACFF-F647-2953-2C38-A11C7A2ED3DC}"/>
                </a:ext>
              </a:extLst>
            </p:cNvPr>
            <p:cNvSpPr/>
            <p:nvPr/>
          </p:nvSpPr>
          <p:spPr>
            <a:xfrm>
              <a:off x="5791131" y="4179429"/>
              <a:ext cx="360000" cy="360000"/>
            </a:xfrm>
            <a:prstGeom prst="ellipse">
              <a:avLst/>
            </a:prstGeom>
            <a:solidFill>
              <a:srgbClr val="FFCB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2" name="Google Shape;34;p4">
              <a:extLst>
                <a:ext uri="{FF2B5EF4-FFF2-40B4-BE49-F238E27FC236}">
                  <a16:creationId xmlns:a16="http://schemas.microsoft.com/office/drawing/2014/main" id="{F4DD27CA-AA68-E2A9-7E90-AD57182970A5}"/>
                </a:ext>
              </a:extLst>
            </p:cNvPr>
            <p:cNvSpPr/>
            <p:nvPr/>
          </p:nvSpPr>
          <p:spPr>
            <a:xfrm>
              <a:off x="9869048" y="3906960"/>
              <a:ext cx="360000" cy="360000"/>
            </a:xfrm>
            <a:prstGeom prst="ellipse">
              <a:avLst/>
            </a:prstGeom>
            <a:solidFill>
              <a:srgbClr val="FFCB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grpSp>
      <p:grpSp>
        <p:nvGrpSpPr>
          <p:cNvPr id="63" name="Google Shape;209;p10">
            <a:extLst>
              <a:ext uri="{FF2B5EF4-FFF2-40B4-BE49-F238E27FC236}">
                <a16:creationId xmlns:a16="http://schemas.microsoft.com/office/drawing/2014/main" id="{319370D2-3C7F-8B96-37E2-B4B0F4EE749B}"/>
              </a:ext>
            </a:extLst>
          </p:cNvPr>
          <p:cNvGrpSpPr/>
          <p:nvPr/>
        </p:nvGrpSpPr>
        <p:grpSpPr>
          <a:xfrm>
            <a:off x="2042997" y="311134"/>
            <a:ext cx="5181600" cy="4979031"/>
            <a:chOff x="3387284" y="1337798"/>
            <a:chExt cx="5417431" cy="5282029"/>
          </a:xfrm>
        </p:grpSpPr>
        <p:grpSp>
          <p:nvGrpSpPr>
            <p:cNvPr id="64" name="Google Shape;210;p10">
              <a:extLst>
                <a:ext uri="{FF2B5EF4-FFF2-40B4-BE49-F238E27FC236}">
                  <a16:creationId xmlns:a16="http://schemas.microsoft.com/office/drawing/2014/main" id="{A66A1C5A-5D37-3F4C-AD7D-A72B1F1034B0}"/>
                </a:ext>
              </a:extLst>
            </p:cNvPr>
            <p:cNvGrpSpPr/>
            <p:nvPr/>
          </p:nvGrpSpPr>
          <p:grpSpPr>
            <a:xfrm>
              <a:off x="3387284" y="1337798"/>
              <a:ext cx="5417431" cy="5282029"/>
              <a:chOff x="3309620" y="1062038"/>
              <a:chExt cx="5572758" cy="5433475"/>
            </a:xfrm>
          </p:grpSpPr>
          <p:sp>
            <p:nvSpPr>
              <p:cNvPr id="66" name="Google Shape;211;p10">
                <a:extLst>
                  <a:ext uri="{FF2B5EF4-FFF2-40B4-BE49-F238E27FC236}">
                    <a16:creationId xmlns:a16="http://schemas.microsoft.com/office/drawing/2014/main" id="{92132B3E-06F6-1367-90A3-453A39B7206C}"/>
                  </a:ext>
                </a:extLst>
              </p:cNvPr>
              <p:cNvSpPr/>
              <p:nvPr/>
            </p:nvSpPr>
            <p:spPr>
              <a:xfrm rot="-2767034">
                <a:off x="5183751" y="1443416"/>
                <a:ext cx="1824495" cy="1800000"/>
              </a:xfrm>
              <a:custGeom>
                <a:avLst/>
                <a:gdLst/>
                <a:ahLst/>
                <a:cxnLst/>
                <a:rect l="l" t="t" r="r" b="b"/>
                <a:pathLst>
                  <a:path w="1824495" h="1800000" extrusionOk="0">
                    <a:moveTo>
                      <a:pt x="0" y="12828"/>
                    </a:moveTo>
                    <a:lnTo>
                      <a:pt x="1609890" y="0"/>
                    </a:lnTo>
                    <a:cubicBezTo>
                      <a:pt x="1720038" y="0"/>
                      <a:pt x="1809330" y="89292"/>
                      <a:pt x="1809330" y="199440"/>
                    </a:cubicBezTo>
                    <a:lnTo>
                      <a:pt x="1824495" y="1790669"/>
                    </a:lnTo>
                    <a:lnTo>
                      <a:pt x="208770" y="1800000"/>
                    </a:lnTo>
                    <a:cubicBezTo>
                      <a:pt x="98622" y="1800000"/>
                      <a:pt x="9330" y="1710708"/>
                      <a:pt x="9330" y="1600560"/>
                    </a:cubicBezTo>
                    <a:cubicBezTo>
                      <a:pt x="9330" y="1108638"/>
                      <a:pt x="15551" y="320020"/>
                      <a:pt x="0" y="128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7" name="Google Shape;212;p10">
                <a:extLst>
                  <a:ext uri="{FF2B5EF4-FFF2-40B4-BE49-F238E27FC236}">
                    <a16:creationId xmlns:a16="http://schemas.microsoft.com/office/drawing/2014/main" id="{9EF3EA83-31FD-4897-C478-2910CDEEAEB6}"/>
                  </a:ext>
                </a:extLst>
              </p:cNvPr>
              <p:cNvSpPr/>
              <p:nvPr/>
            </p:nvSpPr>
            <p:spPr>
              <a:xfrm rot="-2767034">
                <a:off x="6689090" y="2846118"/>
                <a:ext cx="1824495" cy="1800000"/>
              </a:xfrm>
              <a:custGeom>
                <a:avLst/>
                <a:gdLst/>
                <a:ahLst/>
                <a:cxnLst/>
                <a:rect l="l" t="t" r="r" b="b"/>
                <a:pathLst>
                  <a:path w="1824495" h="1800000" extrusionOk="0">
                    <a:moveTo>
                      <a:pt x="0" y="12828"/>
                    </a:moveTo>
                    <a:lnTo>
                      <a:pt x="1609890" y="0"/>
                    </a:lnTo>
                    <a:cubicBezTo>
                      <a:pt x="1720038" y="0"/>
                      <a:pt x="1809330" y="89292"/>
                      <a:pt x="1809330" y="199440"/>
                    </a:cubicBezTo>
                    <a:lnTo>
                      <a:pt x="1824495" y="1790669"/>
                    </a:lnTo>
                    <a:lnTo>
                      <a:pt x="208770" y="1800000"/>
                    </a:lnTo>
                    <a:cubicBezTo>
                      <a:pt x="98622" y="1800000"/>
                      <a:pt x="9330" y="1710708"/>
                      <a:pt x="9330" y="1600560"/>
                    </a:cubicBezTo>
                    <a:cubicBezTo>
                      <a:pt x="9330" y="1108638"/>
                      <a:pt x="15551" y="320020"/>
                      <a:pt x="0" y="1282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8" name="Google Shape;213;p10">
                <a:extLst>
                  <a:ext uri="{FF2B5EF4-FFF2-40B4-BE49-F238E27FC236}">
                    <a16:creationId xmlns:a16="http://schemas.microsoft.com/office/drawing/2014/main" id="{FC193A1E-8D73-D72E-65A4-C8B5827673ED}"/>
                  </a:ext>
                </a:extLst>
              </p:cNvPr>
              <p:cNvSpPr/>
              <p:nvPr/>
            </p:nvSpPr>
            <p:spPr>
              <a:xfrm rot="-2767034">
                <a:off x="5183752" y="4314135"/>
                <a:ext cx="1824495" cy="1800000"/>
              </a:xfrm>
              <a:custGeom>
                <a:avLst/>
                <a:gdLst/>
                <a:ahLst/>
                <a:cxnLst/>
                <a:rect l="l" t="t" r="r" b="b"/>
                <a:pathLst>
                  <a:path w="1824495" h="1800000" extrusionOk="0">
                    <a:moveTo>
                      <a:pt x="0" y="12828"/>
                    </a:moveTo>
                    <a:lnTo>
                      <a:pt x="1609890" y="0"/>
                    </a:lnTo>
                    <a:cubicBezTo>
                      <a:pt x="1720038" y="0"/>
                      <a:pt x="1809330" y="89292"/>
                      <a:pt x="1809330" y="199440"/>
                    </a:cubicBezTo>
                    <a:lnTo>
                      <a:pt x="1824495" y="1790669"/>
                    </a:lnTo>
                    <a:lnTo>
                      <a:pt x="208770" y="1800000"/>
                    </a:lnTo>
                    <a:cubicBezTo>
                      <a:pt x="98622" y="1800000"/>
                      <a:pt x="9330" y="1710708"/>
                      <a:pt x="9330" y="1600560"/>
                    </a:cubicBezTo>
                    <a:cubicBezTo>
                      <a:pt x="9330" y="1108638"/>
                      <a:pt x="15551" y="320020"/>
                      <a:pt x="0" y="128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9" name="Google Shape;214;p10">
                <a:extLst>
                  <a:ext uri="{FF2B5EF4-FFF2-40B4-BE49-F238E27FC236}">
                    <a16:creationId xmlns:a16="http://schemas.microsoft.com/office/drawing/2014/main" id="{7B9F048F-9D25-160B-668C-0C9500AD36B7}"/>
                  </a:ext>
                </a:extLst>
              </p:cNvPr>
              <p:cNvSpPr/>
              <p:nvPr/>
            </p:nvSpPr>
            <p:spPr>
              <a:xfrm rot="-2767034">
                <a:off x="3678412" y="2878775"/>
                <a:ext cx="1824495" cy="1800000"/>
              </a:xfrm>
              <a:custGeom>
                <a:avLst/>
                <a:gdLst/>
                <a:ahLst/>
                <a:cxnLst/>
                <a:rect l="l" t="t" r="r" b="b"/>
                <a:pathLst>
                  <a:path w="1824495" h="1800000" extrusionOk="0">
                    <a:moveTo>
                      <a:pt x="0" y="12828"/>
                    </a:moveTo>
                    <a:lnTo>
                      <a:pt x="1609890" y="0"/>
                    </a:lnTo>
                    <a:cubicBezTo>
                      <a:pt x="1720038" y="0"/>
                      <a:pt x="1809330" y="89292"/>
                      <a:pt x="1809330" y="199440"/>
                    </a:cubicBezTo>
                    <a:lnTo>
                      <a:pt x="1824495" y="1790669"/>
                    </a:lnTo>
                    <a:lnTo>
                      <a:pt x="208770" y="1800000"/>
                    </a:lnTo>
                    <a:cubicBezTo>
                      <a:pt x="98622" y="1800000"/>
                      <a:pt x="9330" y="1710708"/>
                      <a:pt x="9330" y="1600560"/>
                    </a:cubicBezTo>
                    <a:cubicBezTo>
                      <a:pt x="9330" y="1108638"/>
                      <a:pt x="15551" y="320020"/>
                      <a:pt x="0" y="128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65" name="Google Shape;215;p10">
              <a:extLst>
                <a:ext uri="{FF2B5EF4-FFF2-40B4-BE49-F238E27FC236}">
                  <a16:creationId xmlns:a16="http://schemas.microsoft.com/office/drawing/2014/main" id="{52FFEF3B-BA82-675D-2D01-E45DB47604C1}"/>
                </a:ext>
              </a:extLst>
            </p:cNvPr>
            <p:cNvSpPr/>
            <p:nvPr/>
          </p:nvSpPr>
          <p:spPr>
            <a:xfrm rot="-2767034">
              <a:off x="5209179" y="3072149"/>
              <a:ext cx="1773642" cy="1749829"/>
            </a:xfrm>
            <a:custGeom>
              <a:avLst/>
              <a:gdLst/>
              <a:ahLst/>
              <a:cxnLst/>
              <a:rect l="l" t="t" r="r" b="b"/>
              <a:pathLst>
                <a:path w="1824495" h="1800000" extrusionOk="0">
                  <a:moveTo>
                    <a:pt x="0" y="12828"/>
                  </a:moveTo>
                  <a:lnTo>
                    <a:pt x="1609890" y="0"/>
                  </a:lnTo>
                  <a:cubicBezTo>
                    <a:pt x="1720038" y="0"/>
                    <a:pt x="1809330" y="89292"/>
                    <a:pt x="1809330" y="199440"/>
                  </a:cubicBezTo>
                  <a:lnTo>
                    <a:pt x="1824495" y="1790669"/>
                  </a:lnTo>
                  <a:lnTo>
                    <a:pt x="208770" y="1800000"/>
                  </a:lnTo>
                  <a:cubicBezTo>
                    <a:pt x="98622" y="1800000"/>
                    <a:pt x="9330" y="1710708"/>
                    <a:pt x="9330" y="1600560"/>
                  </a:cubicBezTo>
                  <a:cubicBezTo>
                    <a:pt x="9330" y="1108638"/>
                    <a:pt x="15551" y="320020"/>
                    <a:pt x="0" y="12828"/>
                  </a:cubicBezTo>
                  <a:close/>
                </a:path>
              </a:pathLst>
            </a:custGeom>
            <a:solidFill>
              <a:srgbClr val="F2F2F2"/>
            </a:solidFill>
            <a:ln w="50800" cap="flat" cmpd="sng">
              <a:solidFill>
                <a:srgbClr val="1C629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70" name="Google Shape;217;p10">
            <a:extLst>
              <a:ext uri="{FF2B5EF4-FFF2-40B4-BE49-F238E27FC236}">
                <a16:creationId xmlns:a16="http://schemas.microsoft.com/office/drawing/2014/main" id="{66348D9C-1E7C-E3CF-2539-292943FC8E97}"/>
              </a:ext>
            </a:extLst>
          </p:cNvPr>
          <p:cNvSpPr txBox="1"/>
          <p:nvPr/>
        </p:nvSpPr>
        <p:spPr>
          <a:xfrm>
            <a:off x="5739229" y="2430022"/>
            <a:ext cx="105507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000" b="1" dirty="0">
                <a:solidFill>
                  <a:schemeClr val="lt1"/>
                </a:solidFill>
                <a:latin typeface="Oswald SemiBold"/>
                <a:ea typeface="Oswald SemiBold"/>
                <a:cs typeface="Oswald SemiBold"/>
                <a:sym typeface="Oswald SemiBold"/>
              </a:rPr>
              <a:t>4</a:t>
            </a:r>
            <a:endParaRPr sz="800" b="1" dirty="0">
              <a:solidFill>
                <a:schemeClr val="lt1"/>
              </a:solidFill>
              <a:latin typeface="Oswald SemiBold"/>
              <a:ea typeface="Oswald SemiBold"/>
              <a:cs typeface="Oswald SemiBold"/>
              <a:sym typeface="Oswald SemiBold"/>
            </a:endParaRPr>
          </a:p>
        </p:txBody>
      </p:sp>
      <p:sp>
        <p:nvSpPr>
          <p:cNvPr id="71" name="Google Shape;218;p10">
            <a:extLst>
              <a:ext uri="{FF2B5EF4-FFF2-40B4-BE49-F238E27FC236}">
                <a16:creationId xmlns:a16="http://schemas.microsoft.com/office/drawing/2014/main" id="{728D2F27-F9AD-C39E-8BB9-9C5AD88CE70E}"/>
              </a:ext>
            </a:extLst>
          </p:cNvPr>
          <p:cNvSpPr txBox="1"/>
          <p:nvPr/>
        </p:nvSpPr>
        <p:spPr>
          <a:xfrm>
            <a:off x="7041452" y="3825349"/>
            <a:ext cx="105507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000" b="1" dirty="0">
                <a:solidFill>
                  <a:schemeClr val="lt1"/>
                </a:solidFill>
                <a:latin typeface="Oswald SemiBold"/>
                <a:ea typeface="Oswald SemiBold"/>
                <a:cs typeface="Oswald SemiBold"/>
                <a:sym typeface="Oswald SemiBold"/>
              </a:rPr>
              <a:t>W</a:t>
            </a:r>
            <a:endParaRPr sz="800" b="1" dirty="0">
              <a:solidFill>
                <a:schemeClr val="lt1"/>
              </a:solidFill>
              <a:latin typeface="Oswald SemiBold"/>
              <a:ea typeface="Oswald SemiBold"/>
              <a:cs typeface="Oswald SemiBold"/>
              <a:sym typeface="Oswald SemiBold"/>
            </a:endParaRPr>
          </a:p>
        </p:txBody>
      </p:sp>
      <p:sp>
        <p:nvSpPr>
          <p:cNvPr id="72" name="Google Shape;220;p10">
            <a:extLst>
              <a:ext uri="{FF2B5EF4-FFF2-40B4-BE49-F238E27FC236}">
                <a16:creationId xmlns:a16="http://schemas.microsoft.com/office/drawing/2014/main" id="{5793C450-D770-E14A-8789-030DB4775A6E}"/>
              </a:ext>
            </a:extLst>
          </p:cNvPr>
          <p:cNvSpPr txBox="1"/>
          <p:nvPr/>
        </p:nvSpPr>
        <p:spPr>
          <a:xfrm>
            <a:off x="2636573" y="2446707"/>
            <a:ext cx="105507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000" b="1" dirty="0">
                <a:solidFill>
                  <a:schemeClr val="lt1"/>
                </a:solidFill>
                <a:latin typeface="Oswald SemiBold"/>
                <a:ea typeface="Oswald SemiBold"/>
                <a:cs typeface="Oswald SemiBold"/>
                <a:sym typeface="Oswald SemiBold"/>
              </a:rPr>
              <a:t>2</a:t>
            </a:r>
            <a:endParaRPr sz="800" b="1" dirty="0">
              <a:solidFill>
                <a:schemeClr val="lt1"/>
              </a:solidFill>
              <a:latin typeface="Oswald SemiBold"/>
              <a:ea typeface="Oswald SemiBold"/>
              <a:cs typeface="Oswald SemiBold"/>
              <a:sym typeface="Oswald SemiBold"/>
            </a:endParaRPr>
          </a:p>
        </p:txBody>
      </p:sp>
      <p:sp>
        <p:nvSpPr>
          <p:cNvPr id="73" name="Google Shape;221;p10">
            <a:extLst>
              <a:ext uri="{FF2B5EF4-FFF2-40B4-BE49-F238E27FC236}">
                <a16:creationId xmlns:a16="http://schemas.microsoft.com/office/drawing/2014/main" id="{A7FBE7FB-EFF9-F47A-751B-DB7958D6D1D4}"/>
              </a:ext>
            </a:extLst>
          </p:cNvPr>
          <p:cNvSpPr txBox="1"/>
          <p:nvPr/>
        </p:nvSpPr>
        <p:spPr>
          <a:xfrm>
            <a:off x="3841372" y="2368755"/>
            <a:ext cx="1641987" cy="83041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b="1" dirty="0">
                <a:solidFill>
                  <a:srgbClr val="1C6294"/>
                </a:solidFill>
                <a:latin typeface="Oswald SemiBold"/>
                <a:ea typeface="Oswald SemiBold"/>
                <a:cs typeface="Oswald SemiBold"/>
                <a:sym typeface="Oswald SemiBold"/>
              </a:rPr>
              <a:t>Yêu cầu phi chức  năng</a:t>
            </a:r>
            <a:endParaRPr lang="es-ES" sz="400" b="1" dirty="0">
              <a:solidFill>
                <a:srgbClr val="1C6294"/>
              </a:solidFill>
              <a:latin typeface="Oswald SemiBold"/>
              <a:ea typeface="Oswald SemiBold"/>
              <a:cs typeface="Oswald SemiBold"/>
              <a:sym typeface="Oswald SemiBold"/>
            </a:endParaRPr>
          </a:p>
        </p:txBody>
      </p:sp>
      <p:sp>
        <p:nvSpPr>
          <p:cNvPr id="74" name="Google Shape;222;p10">
            <a:extLst>
              <a:ext uri="{FF2B5EF4-FFF2-40B4-BE49-F238E27FC236}">
                <a16:creationId xmlns:a16="http://schemas.microsoft.com/office/drawing/2014/main" id="{4196502E-BCDD-1FB2-D9A5-EACE30308F7D}"/>
              </a:ext>
            </a:extLst>
          </p:cNvPr>
          <p:cNvSpPr txBox="1"/>
          <p:nvPr/>
        </p:nvSpPr>
        <p:spPr>
          <a:xfrm>
            <a:off x="638924" y="963155"/>
            <a:ext cx="2318216" cy="1760954"/>
          </a:xfrm>
          <a:prstGeom prst="rect">
            <a:avLst/>
          </a:prstGeom>
          <a:noFill/>
          <a:ln>
            <a:noFill/>
          </a:ln>
        </p:spPr>
        <p:txBody>
          <a:bodyPr spcFirstLastPara="1" wrap="square" lIns="91425" tIns="45700" rIns="91425" bIns="45700" anchor="t" anchorCtr="0">
            <a:noAutofit/>
          </a:bodyPr>
          <a:lstStyle/>
          <a:p>
            <a:pPr lvl="0" algn="r"/>
            <a:r>
              <a:rPr lang="es-ES" sz="1600" dirty="0">
                <a:solidFill>
                  <a:srgbClr val="262626"/>
                </a:solidFill>
                <a:latin typeface="Oswald Light" panose="00000400000000000000" pitchFamily="2" charset="0"/>
                <a:sym typeface="Oswald Light"/>
              </a:rPr>
              <a:t>Giao diện thân thiện, bố cục hợp lý, màu sắc phù hợp với dịch vụ du lịch, đẹp mắt và dễ sử dụng.</a:t>
            </a:r>
          </a:p>
        </p:txBody>
      </p:sp>
      <p:sp>
        <p:nvSpPr>
          <p:cNvPr id="75" name="Google Shape;223;p10">
            <a:extLst>
              <a:ext uri="{FF2B5EF4-FFF2-40B4-BE49-F238E27FC236}">
                <a16:creationId xmlns:a16="http://schemas.microsoft.com/office/drawing/2014/main" id="{A720B40D-841E-F96C-8EB8-316613BFA6F4}"/>
              </a:ext>
            </a:extLst>
          </p:cNvPr>
          <p:cNvSpPr txBox="1"/>
          <p:nvPr/>
        </p:nvSpPr>
        <p:spPr>
          <a:xfrm>
            <a:off x="346494" y="555224"/>
            <a:ext cx="2233587"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b="1" dirty="0">
                <a:solidFill>
                  <a:srgbClr val="262626"/>
                </a:solidFill>
                <a:latin typeface="Oswald Light"/>
                <a:ea typeface="Oswald Light"/>
                <a:cs typeface="Oswald Light"/>
                <a:sym typeface="Oswald Light"/>
              </a:rPr>
              <a:t>Yêu cầu 1</a:t>
            </a:r>
          </a:p>
          <a:p>
            <a:pPr marL="0" marR="0" lvl="0" indent="0" algn="r" rtl="0">
              <a:spcBef>
                <a:spcPts val="0"/>
              </a:spcBef>
              <a:spcAft>
                <a:spcPts val="0"/>
              </a:spcAft>
              <a:buNone/>
            </a:pPr>
            <a:endParaRPr sz="2400" b="1" dirty="0">
              <a:solidFill>
                <a:srgbClr val="262626"/>
              </a:solidFill>
              <a:latin typeface="Oswald Light"/>
              <a:ea typeface="Oswald Light"/>
              <a:cs typeface="Oswald Light"/>
              <a:sym typeface="Oswald Light"/>
            </a:endParaRPr>
          </a:p>
        </p:txBody>
      </p:sp>
      <p:sp>
        <p:nvSpPr>
          <p:cNvPr id="76" name="Google Shape;224;p10">
            <a:extLst>
              <a:ext uri="{FF2B5EF4-FFF2-40B4-BE49-F238E27FC236}">
                <a16:creationId xmlns:a16="http://schemas.microsoft.com/office/drawing/2014/main" id="{DC71EDF1-C126-21C8-3C4F-F3C80FB37B54}"/>
              </a:ext>
            </a:extLst>
          </p:cNvPr>
          <p:cNvSpPr txBox="1"/>
          <p:nvPr/>
        </p:nvSpPr>
        <p:spPr>
          <a:xfrm>
            <a:off x="6629060" y="3788233"/>
            <a:ext cx="2464259" cy="1145002"/>
          </a:xfrm>
          <a:prstGeom prst="rect">
            <a:avLst/>
          </a:prstGeom>
          <a:noFill/>
          <a:ln>
            <a:noFill/>
          </a:ln>
        </p:spPr>
        <p:txBody>
          <a:bodyPr spcFirstLastPara="1" wrap="square" lIns="91425" tIns="45700" rIns="91425" bIns="45700" anchor="t" anchorCtr="0">
            <a:noAutofit/>
          </a:bodyPr>
          <a:lstStyle/>
          <a:p>
            <a:r>
              <a:rPr lang="vi-VN" sz="1600" dirty="0">
                <a:solidFill>
                  <a:srgbClr val="262626"/>
                </a:solidFill>
                <a:latin typeface="Oswald Light" panose="00000400000000000000" pitchFamily="2" charset="0"/>
                <a:sym typeface="Oswald Light"/>
              </a:rPr>
              <a:t>Đáp ứng được server chạy được 24/7.</a:t>
            </a:r>
            <a:endParaRPr lang="en-US" sz="1600" dirty="0">
              <a:solidFill>
                <a:srgbClr val="262626"/>
              </a:solidFill>
              <a:latin typeface="Oswald Light" panose="00000400000000000000" pitchFamily="2" charset="0"/>
              <a:sym typeface="Oswald Light"/>
            </a:endParaRPr>
          </a:p>
          <a:p>
            <a:r>
              <a:rPr lang="es-ES" sz="1600" dirty="0">
                <a:latin typeface="Oswald Light" panose="00000400000000000000" pitchFamily="2" charset="0"/>
              </a:rPr>
              <a:t>Hệ thống chạy với tốc độ ổn đinh hoặc nhanh chóng.</a:t>
            </a:r>
          </a:p>
        </p:txBody>
      </p:sp>
      <p:sp>
        <p:nvSpPr>
          <p:cNvPr id="77" name="Google Shape;225;p10">
            <a:extLst>
              <a:ext uri="{FF2B5EF4-FFF2-40B4-BE49-F238E27FC236}">
                <a16:creationId xmlns:a16="http://schemas.microsoft.com/office/drawing/2014/main" id="{1CED2A9B-403F-9994-3325-D4ABD2560503}"/>
              </a:ext>
            </a:extLst>
          </p:cNvPr>
          <p:cNvSpPr txBox="1"/>
          <p:nvPr/>
        </p:nvSpPr>
        <p:spPr>
          <a:xfrm>
            <a:off x="6632404" y="3284778"/>
            <a:ext cx="223358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262626"/>
                </a:solidFill>
                <a:latin typeface="Oswald Light"/>
                <a:ea typeface="Oswald Light"/>
                <a:cs typeface="Oswald Light"/>
                <a:sym typeface="Oswald Light"/>
              </a:rPr>
              <a:t>Yêu cầu 3</a:t>
            </a:r>
            <a:endParaRPr sz="2400" b="1" dirty="0">
              <a:solidFill>
                <a:srgbClr val="262626"/>
              </a:solidFill>
              <a:latin typeface="Oswald Light"/>
              <a:ea typeface="Oswald Light"/>
              <a:cs typeface="Oswald Light"/>
              <a:sym typeface="Oswald Light"/>
            </a:endParaRPr>
          </a:p>
        </p:txBody>
      </p:sp>
      <p:sp>
        <p:nvSpPr>
          <p:cNvPr id="78" name="Google Shape;227;p10">
            <a:extLst>
              <a:ext uri="{FF2B5EF4-FFF2-40B4-BE49-F238E27FC236}">
                <a16:creationId xmlns:a16="http://schemas.microsoft.com/office/drawing/2014/main" id="{89E8BF27-2C44-4938-772C-0D676C6A1921}"/>
              </a:ext>
            </a:extLst>
          </p:cNvPr>
          <p:cNvSpPr txBox="1"/>
          <p:nvPr/>
        </p:nvSpPr>
        <p:spPr>
          <a:xfrm>
            <a:off x="6419987" y="601760"/>
            <a:ext cx="223358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400" b="1" dirty="0">
                <a:solidFill>
                  <a:srgbClr val="262626"/>
                </a:solidFill>
                <a:latin typeface="Oswald Light"/>
                <a:ea typeface="Oswald Light"/>
                <a:cs typeface="Oswald Light"/>
                <a:sym typeface="Oswald Light"/>
              </a:rPr>
              <a:t>Yêu cầu 4</a:t>
            </a:r>
            <a:endParaRPr sz="2400" b="1" dirty="0">
              <a:solidFill>
                <a:srgbClr val="262626"/>
              </a:solidFill>
              <a:latin typeface="Oswald Light"/>
              <a:ea typeface="Oswald Light"/>
              <a:cs typeface="Oswald Light"/>
              <a:sym typeface="Oswald Light"/>
            </a:endParaRPr>
          </a:p>
        </p:txBody>
      </p:sp>
      <p:sp>
        <p:nvSpPr>
          <p:cNvPr id="79" name="Google Shape;228;p10">
            <a:extLst>
              <a:ext uri="{FF2B5EF4-FFF2-40B4-BE49-F238E27FC236}">
                <a16:creationId xmlns:a16="http://schemas.microsoft.com/office/drawing/2014/main" id="{49BB63F8-CEDD-C0E0-67DE-1A2C549D45DD}"/>
              </a:ext>
            </a:extLst>
          </p:cNvPr>
          <p:cNvSpPr txBox="1"/>
          <p:nvPr/>
        </p:nvSpPr>
        <p:spPr>
          <a:xfrm>
            <a:off x="410194" y="3717627"/>
            <a:ext cx="2226379" cy="923330"/>
          </a:xfrm>
          <a:prstGeom prst="rect">
            <a:avLst/>
          </a:prstGeom>
          <a:noFill/>
          <a:ln>
            <a:noFill/>
          </a:ln>
        </p:spPr>
        <p:txBody>
          <a:bodyPr spcFirstLastPara="1" wrap="square" lIns="91425" tIns="45700" rIns="91425" bIns="45700" anchor="t" anchorCtr="0">
            <a:noAutofit/>
          </a:bodyPr>
          <a:lstStyle/>
          <a:p>
            <a:pPr lvl="0" algn="r"/>
            <a:r>
              <a:rPr lang="vi-VN" sz="1600" dirty="0">
                <a:solidFill>
                  <a:srgbClr val="262626"/>
                </a:solidFill>
                <a:latin typeface="Oswald Light"/>
                <a:sym typeface="Oswald Light"/>
              </a:rPr>
              <a:t>Đảm bảo các vấn đề cơ bản về bảo mật và xác thực.</a:t>
            </a:r>
            <a:endParaRPr lang="es-ES" sz="1200" dirty="0"/>
          </a:p>
        </p:txBody>
      </p:sp>
      <p:sp>
        <p:nvSpPr>
          <p:cNvPr id="80" name="Google Shape;229;p10">
            <a:extLst>
              <a:ext uri="{FF2B5EF4-FFF2-40B4-BE49-F238E27FC236}">
                <a16:creationId xmlns:a16="http://schemas.microsoft.com/office/drawing/2014/main" id="{880E9603-A62A-63E4-6ACA-3AD7544631C9}"/>
              </a:ext>
            </a:extLst>
          </p:cNvPr>
          <p:cNvSpPr txBox="1"/>
          <p:nvPr/>
        </p:nvSpPr>
        <p:spPr>
          <a:xfrm>
            <a:off x="402986" y="3279306"/>
            <a:ext cx="2233587"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b="1" dirty="0">
                <a:solidFill>
                  <a:srgbClr val="262626"/>
                </a:solidFill>
                <a:latin typeface="Oswald Light"/>
                <a:ea typeface="Oswald Light"/>
                <a:cs typeface="Oswald Light"/>
                <a:sym typeface="Oswald Light"/>
              </a:rPr>
              <a:t>Yêu cầu 2</a:t>
            </a:r>
            <a:endParaRPr sz="2400" b="1" dirty="0">
              <a:solidFill>
                <a:srgbClr val="262626"/>
              </a:solidFill>
              <a:latin typeface="Oswald Light"/>
              <a:ea typeface="Oswald Light"/>
              <a:cs typeface="Oswald Light"/>
              <a:sym typeface="Oswald Light"/>
            </a:endParaRPr>
          </a:p>
        </p:txBody>
      </p:sp>
      <p:sp>
        <p:nvSpPr>
          <p:cNvPr id="81" name="Google Shape;220;p10">
            <a:extLst>
              <a:ext uri="{FF2B5EF4-FFF2-40B4-BE49-F238E27FC236}">
                <a16:creationId xmlns:a16="http://schemas.microsoft.com/office/drawing/2014/main" id="{B1B89C1A-EA73-FBD3-5D1B-2B44BC7D8DA9}"/>
              </a:ext>
            </a:extLst>
          </p:cNvPr>
          <p:cNvSpPr txBox="1"/>
          <p:nvPr/>
        </p:nvSpPr>
        <p:spPr>
          <a:xfrm>
            <a:off x="4134826" y="839721"/>
            <a:ext cx="105507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000" b="1" dirty="0">
                <a:solidFill>
                  <a:schemeClr val="lt1"/>
                </a:solidFill>
                <a:latin typeface="Oswald SemiBold"/>
                <a:ea typeface="Oswald SemiBold"/>
                <a:cs typeface="Oswald SemiBold"/>
                <a:sym typeface="Oswald SemiBold"/>
              </a:rPr>
              <a:t>1</a:t>
            </a:r>
            <a:endParaRPr sz="800" b="1" dirty="0">
              <a:solidFill>
                <a:schemeClr val="lt1"/>
              </a:solidFill>
              <a:latin typeface="Oswald SemiBold"/>
              <a:ea typeface="Oswald SemiBold"/>
              <a:cs typeface="Oswald SemiBold"/>
              <a:sym typeface="Oswald SemiBold"/>
            </a:endParaRPr>
          </a:p>
        </p:txBody>
      </p:sp>
      <p:sp>
        <p:nvSpPr>
          <p:cNvPr id="82" name="Google Shape;217;p10">
            <a:extLst>
              <a:ext uri="{FF2B5EF4-FFF2-40B4-BE49-F238E27FC236}">
                <a16:creationId xmlns:a16="http://schemas.microsoft.com/office/drawing/2014/main" id="{52255B5F-8AC1-EBF1-9005-E6565FE6A084}"/>
              </a:ext>
            </a:extLst>
          </p:cNvPr>
          <p:cNvSpPr txBox="1"/>
          <p:nvPr/>
        </p:nvSpPr>
        <p:spPr>
          <a:xfrm>
            <a:off x="4164241" y="3989557"/>
            <a:ext cx="105507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000" b="1" dirty="0">
                <a:solidFill>
                  <a:schemeClr val="lt1"/>
                </a:solidFill>
                <a:latin typeface="Oswald SemiBold"/>
                <a:ea typeface="Oswald SemiBold"/>
                <a:cs typeface="Oswald SemiBold"/>
                <a:sym typeface="Oswald SemiBold"/>
              </a:rPr>
              <a:t>3</a:t>
            </a:r>
            <a:endParaRPr sz="800" b="1" dirty="0">
              <a:solidFill>
                <a:schemeClr val="lt1"/>
              </a:solidFill>
              <a:latin typeface="Oswald SemiBold"/>
              <a:ea typeface="Oswald SemiBold"/>
              <a:cs typeface="Oswald SemiBold"/>
              <a:sym typeface="Oswald SemiBold"/>
            </a:endParaRPr>
          </a:p>
        </p:txBody>
      </p:sp>
      <p:sp>
        <p:nvSpPr>
          <p:cNvPr id="83" name="Google Shape;226;p10">
            <a:extLst>
              <a:ext uri="{FF2B5EF4-FFF2-40B4-BE49-F238E27FC236}">
                <a16:creationId xmlns:a16="http://schemas.microsoft.com/office/drawing/2014/main" id="{AD6B8744-13A0-0A6F-A854-81D517875C83}"/>
              </a:ext>
            </a:extLst>
          </p:cNvPr>
          <p:cNvSpPr txBox="1"/>
          <p:nvPr/>
        </p:nvSpPr>
        <p:spPr>
          <a:xfrm>
            <a:off x="6536906" y="1057002"/>
            <a:ext cx="2226379" cy="1126593"/>
          </a:xfrm>
          <a:prstGeom prst="rect">
            <a:avLst/>
          </a:prstGeom>
          <a:noFill/>
          <a:ln>
            <a:noFill/>
          </a:ln>
        </p:spPr>
        <p:txBody>
          <a:bodyPr spcFirstLastPara="1" wrap="square" lIns="91425" tIns="45700" rIns="91425" bIns="45700" anchor="t" anchorCtr="0">
            <a:noAutofit/>
          </a:bodyPr>
          <a:lstStyle/>
          <a:p>
            <a:pPr lvl="0"/>
            <a:r>
              <a:rPr lang="vi-VN" sz="1600" dirty="0">
                <a:latin typeface="Oswald Light" panose="00000400000000000000" pitchFamily="2" charset="0"/>
              </a:rPr>
              <a:t>Các chức năng phải đảm bảo hoạt động ổn đinh chính xác. Tương thích với nhiều ứng dụng di động nhất có thể </a:t>
            </a:r>
          </a:p>
        </p:txBody>
      </p:sp>
      <p:sp>
        <p:nvSpPr>
          <p:cNvPr id="85" name="TextBox 84">
            <a:extLst>
              <a:ext uri="{FF2B5EF4-FFF2-40B4-BE49-F238E27FC236}">
                <a16:creationId xmlns:a16="http://schemas.microsoft.com/office/drawing/2014/main" id="{5D365D30-71A9-9A9E-0342-731BE509BBA4}"/>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6</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3827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1000"/>
                                        <p:tgtEl>
                                          <p:spTgt spid="74"/>
                                        </p:tgtEl>
                                      </p:cBhvr>
                                    </p:animEffect>
                                    <p:anim calcmode="lin" valueType="num">
                                      <p:cBhvr>
                                        <p:cTn id="20" dur="1000" fill="hold"/>
                                        <p:tgtEl>
                                          <p:spTgt spid="74"/>
                                        </p:tgtEl>
                                        <p:attrNameLst>
                                          <p:attrName>ppt_x</p:attrName>
                                        </p:attrNameLst>
                                      </p:cBhvr>
                                      <p:tavLst>
                                        <p:tav tm="0">
                                          <p:val>
                                            <p:strVal val="#ppt_x"/>
                                          </p:val>
                                        </p:tav>
                                        <p:tav tm="100000">
                                          <p:val>
                                            <p:strVal val="#ppt_x"/>
                                          </p:val>
                                        </p:tav>
                                      </p:tavLst>
                                    </p:anim>
                                    <p:anim calcmode="lin" valueType="num">
                                      <p:cBhvr>
                                        <p:cTn id="2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fade">
                                      <p:cBhvr>
                                        <p:cTn id="26" dur="1000"/>
                                        <p:tgtEl>
                                          <p:spTgt spid="80"/>
                                        </p:tgtEl>
                                      </p:cBhvr>
                                    </p:animEffect>
                                    <p:anim calcmode="lin" valueType="num">
                                      <p:cBhvr>
                                        <p:cTn id="27" dur="1000" fill="hold"/>
                                        <p:tgtEl>
                                          <p:spTgt spid="80"/>
                                        </p:tgtEl>
                                        <p:attrNameLst>
                                          <p:attrName>ppt_x</p:attrName>
                                        </p:attrNameLst>
                                      </p:cBhvr>
                                      <p:tavLst>
                                        <p:tav tm="0">
                                          <p:val>
                                            <p:strVal val="#ppt_x"/>
                                          </p:val>
                                        </p:tav>
                                        <p:tav tm="100000">
                                          <p:val>
                                            <p:strVal val="#ppt_x"/>
                                          </p:val>
                                        </p:tav>
                                      </p:tavLst>
                                    </p:anim>
                                    <p:anim calcmode="lin" valueType="num">
                                      <p:cBhvr>
                                        <p:cTn id="28"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9">
                                            <p:txEl>
                                              <p:pRg st="0" end="0"/>
                                            </p:txEl>
                                          </p:spTgt>
                                        </p:tgtEl>
                                        <p:attrNameLst>
                                          <p:attrName>style.visibility</p:attrName>
                                        </p:attrNameLst>
                                      </p:cBhvr>
                                      <p:to>
                                        <p:strVal val="visible"/>
                                      </p:to>
                                    </p:set>
                                    <p:animEffect transition="in" filter="fade">
                                      <p:cBhvr>
                                        <p:cTn id="33" dur="1000"/>
                                        <p:tgtEl>
                                          <p:spTgt spid="79">
                                            <p:txEl>
                                              <p:pRg st="0" end="0"/>
                                            </p:txEl>
                                          </p:spTgt>
                                        </p:tgtEl>
                                      </p:cBhvr>
                                    </p:animEffect>
                                    <p:anim calcmode="lin" valueType="num">
                                      <p:cBhvr>
                                        <p:cTn id="34" dur="10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7">
                                            <p:txEl>
                                              <p:pRg st="0" end="0"/>
                                            </p:txEl>
                                          </p:spTgt>
                                        </p:tgtEl>
                                        <p:attrNameLst>
                                          <p:attrName>style.visibility</p:attrName>
                                        </p:attrNameLst>
                                      </p:cBhvr>
                                      <p:to>
                                        <p:strVal val="visible"/>
                                      </p:to>
                                    </p:set>
                                    <p:animEffect transition="in" filter="fade">
                                      <p:cBhvr>
                                        <p:cTn id="40" dur="1000"/>
                                        <p:tgtEl>
                                          <p:spTgt spid="77">
                                            <p:txEl>
                                              <p:pRg st="0" end="0"/>
                                            </p:txEl>
                                          </p:spTgt>
                                        </p:tgtEl>
                                      </p:cBhvr>
                                    </p:animEffect>
                                    <p:anim calcmode="lin" valueType="num">
                                      <p:cBhvr>
                                        <p:cTn id="41" dur="10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76">
                                            <p:txEl>
                                              <p:pRg st="0" end="0"/>
                                            </p:txEl>
                                          </p:spTgt>
                                        </p:tgtEl>
                                        <p:attrNameLst>
                                          <p:attrName>style.visibility</p:attrName>
                                        </p:attrNameLst>
                                      </p:cBhvr>
                                      <p:to>
                                        <p:strVal val="visible"/>
                                      </p:to>
                                    </p:set>
                                    <p:animEffect transition="in" filter="fade">
                                      <p:cBhvr>
                                        <p:cTn id="47" dur="1000"/>
                                        <p:tgtEl>
                                          <p:spTgt spid="76">
                                            <p:txEl>
                                              <p:pRg st="0" end="0"/>
                                            </p:txEl>
                                          </p:spTgt>
                                        </p:tgtEl>
                                      </p:cBhvr>
                                    </p:animEffect>
                                    <p:anim calcmode="lin" valueType="num">
                                      <p:cBhvr>
                                        <p:cTn id="48" dur="10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76">
                                            <p:txEl>
                                              <p:pRg st="1" end="1"/>
                                            </p:txEl>
                                          </p:spTgt>
                                        </p:tgtEl>
                                        <p:attrNameLst>
                                          <p:attrName>style.visibility</p:attrName>
                                        </p:attrNameLst>
                                      </p:cBhvr>
                                      <p:to>
                                        <p:strVal val="visible"/>
                                      </p:to>
                                    </p:set>
                                    <p:animEffect transition="in" filter="fade">
                                      <p:cBhvr>
                                        <p:cTn id="54" dur="1000"/>
                                        <p:tgtEl>
                                          <p:spTgt spid="76">
                                            <p:txEl>
                                              <p:pRg st="1" end="1"/>
                                            </p:txEl>
                                          </p:spTgt>
                                        </p:tgtEl>
                                      </p:cBhvr>
                                    </p:animEffect>
                                    <p:anim calcmode="lin" valueType="num">
                                      <p:cBhvr>
                                        <p:cTn id="55" dur="1000" fill="hold"/>
                                        <p:tgtEl>
                                          <p:spTgt spid="76">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7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1000"/>
                                        <p:tgtEl>
                                          <p:spTgt spid="78"/>
                                        </p:tgtEl>
                                      </p:cBhvr>
                                    </p:animEffect>
                                    <p:anim calcmode="lin" valueType="num">
                                      <p:cBhvr>
                                        <p:cTn id="62" dur="1000" fill="hold"/>
                                        <p:tgtEl>
                                          <p:spTgt spid="78"/>
                                        </p:tgtEl>
                                        <p:attrNameLst>
                                          <p:attrName>ppt_x</p:attrName>
                                        </p:attrNameLst>
                                      </p:cBhvr>
                                      <p:tavLst>
                                        <p:tav tm="0">
                                          <p:val>
                                            <p:strVal val="#ppt_x"/>
                                          </p:val>
                                        </p:tav>
                                        <p:tav tm="100000">
                                          <p:val>
                                            <p:strVal val="#ppt_x"/>
                                          </p:val>
                                        </p:tav>
                                      </p:tavLst>
                                    </p:anim>
                                    <p:anim calcmode="lin" valueType="num">
                                      <p:cBhvr>
                                        <p:cTn id="63"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3">
                                            <p:txEl>
                                              <p:pRg st="0" end="0"/>
                                            </p:txEl>
                                          </p:spTgt>
                                        </p:tgtEl>
                                        <p:attrNameLst>
                                          <p:attrName>style.visibility</p:attrName>
                                        </p:attrNameLst>
                                      </p:cBhvr>
                                      <p:to>
                                        <p:strVal val="visible"/>
                                      </p:to>
                                    </p:set>
                                    <p:animEffect transition="in" filter="fade">
                                      <p:cBhvr>
                                        <p:cTn id="68" dur="1000"/>
                                        <p:tgtEl>
                                          <p:spTgt spid="83">
                                            <p:txEl>
                                              <p:pRg st="0" end="0"/>
                                            </p:txEl>
                                          </p:spTgt>
                                        </p:tgtEl>
                                      </p:cBhvr>
                                    </p:animEffect>
                                    <p:anim calcmode="lin" valueType="num">
                                      <p:cBhvr>
                                        <p:cTn id="69" dur="1000" fill="hold"/>
                                        <p:tgtEl>
                                          <p:spTgt spid="83">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8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4" grpId="0"/>
      <p:bldP spid="75" grpId="0"/>
      <p:bldP spid="78"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29" name="Google Shape;529;p24"/>
          <p:cNvGrpSpPr/>
          <p:nvPr/>
        </p:nvGrpSpPr>
        <p:grpSpPr>
          <a:xfrm>
            <a:off x="3615453" y="779374"/>
            <a:ext cx="1998939" cy="4301687"/>
            <a:chOff x="3543848" y="1325475"/>
            <a:chExt cx="1807864" cy="4301687"/>
          </a:xfrm>
        </p:grpSpPr>
        <p:cxnSp>
          <p:nvCxnSpPr>
            <p:cNvPr id="530" name="Google Shape;530;p24"/>
            <p:cNvCxnSpPr>
              <a:stCxn id="531" idx="0"/>
            </p:cNvCxnSpPr>
            <p:nvPr/>
          </p:nvCxnSpPr>
          <p:spPr>
            <a:xfrm>
              <a:off x="4572025" y="1806675"/>
              <a:ext cx="0" cy="843000"/>
            </a:xfrm>
            <a:prstGeom prst="straightConnector1">
              <a:avLst/>
            </a:prstGeom>
            <a:noFill/>
            <a:ln w="9525" cap="flat" cmpd="sng">
              <a:solidFill>
                <a:srgbClr val="000000"/>
              </a:solidFill>
              <a:prstDash val="dash"/>
              <a:round/>
              <a:headEnd type="none" w="med" len="med"/>
              <a:tailEnd type="none" w="med" len="med"/>
            </a:ln>
          </p:spPr>
        </p:cxnSp>
        <p:sp>
          <p:nvSpPr>
            <p:cNvPr id="532" name="Google Shape;532;p24"/>
            <p:cNvSpPr/>
            <p:nvPr/>
          </p:nvSpPr>
          <p:spPr>
            <a:xfrm>
              <a:off x="3543848" y="2163889"/>
              <a:ext cx="1807864" cy="800400"/>
            </a:xfrm>
            <a:prstGeom prst="notchedRightArrow">
              <a:avLst>
                <a:gd name="adj1" fmla="val 74710"/>
                <a:gd name="adj2" fmla="val 5172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Roboto" panose="02000000000000000000" pitchFamily="2" charset="0"/>
                  <a:cs typeface="Arial" panose="020B0604020202020204" pitchFamily="34" charset="0"/>
                  <a:sym typeface="Fira Sans Extra Condensed Medium"/>
                </a:rPr>
                <a:t>Tuần 6 - 11</a:t>
              </a:r>
              <a:endParaRPr sz="1700" dirty="0">
                <a:solidFill>
                  <a:srgbClr val="FFFFFF"/>
                </a:solidFill>
                <a:latin typeface="Roboto" panose="02000000000000000000" pitchFamily="2" charset="0"/>
                <a:ea typeface="Roboto" panose="02000000000000000000" pitchFamily="2" charset="0"/>
              </a:endParaRPr>
            </a:p>
          </p:txBody>
        </p:sp>
        <p:sp>
          <p:nvSpPr>
            <p:cNvPr id="531" name="Google Shape;531;p24"/>
            <p:cNvSpPr/>
            <p:nvPr/>
          </p:nvSpPr>
          <p:spPr>
            <a:xfrm rot="10800000">
              <a:off x="4331425" y="1325475"/>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33" name="Google Shape;533;p24"/>
            <p:cNvSpPr txBox="1"/>
            <p:nvPr/>
          </p:nvSpPr>
          <p:spPr>
            <a:xfrm>
              <a:off x="3681859" y="3117851"/>
              <a:ext cx="1597657" cy="2509311"/>
            </a:xfrm>
            <a:prstGeom prst="rect">
              <a:avLst/>
            </a:prstGeom>
            <a:noFill/>
            <a:ln>
              <a:noFill/>
            </a:ln>
          </p:spPr>
          <p:txBody>
            <a:bodyPr spcFirstLastPara="1" wrap="square" lIns="91425" tIns="91425" rIns="91425" bIns="91425" anchor="ctr" anchorCtr="0">
              <a:noAutofit/>
            </a:bodyPr>
            <a:lstStyle/>
            <a:p>
              <a:pPr marR="0" lvl="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Hiện thực giao diện</a:t>
              </a:r>
              <a:r>
                <a:rPr lang="en-US" sz="1200" dirty="0">
                  <a:latin typeface="Times New Roman" panose="02020603050405020304" pitchFamily="18" charset="0"/>
                  <a:ea typeface="Calibri" panose="020F0502020204030204" pitchFamily="34" charset="0"/>
                  <a:cs typeface="Times New Roman" panose="02020603050405020304" pitchFamily="18" charset="0"/>
                </a:rPr>
                <a:t> (Website and Mobile)</a:t>
              </a:r>
            </a:p>
            <a:p>
              <a:pPr marR="0" lvl="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Xử lý các chức năng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Đăng ký, đăng nhập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vi-VN" sz="1200" dirty="0">
                  <a:effectLst/>
                  <a:latin typeface="Times New Roman" panose="02020603050405020304" pitchFamily="18" charset="0"/>
                  <a:ea typeface="Calibri" panose="020F0502020204030204" pitchFamily="34" charset="0"/>
                </a:rPr>
                <a:t>Quản lý tour</a:t>
              </a:r>
              <a:r>
                <a:rPr lang="en-US" sz="1200" dirty="0">
                  <a:effectLst/>
                  <a:latin typeface="Times New Roman" panose="02020603050405020304" pitchFamily="18" charset="0"/>
                  <a:ea typeface="Calibri" panose="020F0502020204030204" pitchFamily="34" charset="0"/>
                </a:rPr>
                <a:t>).</a:t>
              </a:r>
              <a:endParaRPr lang="en-US" sz="1200" dirty="0">
                <a:latin typeface="Times New Roman" panose="02020603050405020304" pitchFamily="18" charset="0"/>
                <a:ea typeface="Calibri" panose="020F0502020204030204" pitchFamily="34" charset="0"/>
              </a:endParaRPr>
            </a:p>
            <a:p>
              <a:pPr marR="0" lvl="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Các chức năng liên quan đến đăng ký tour</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Đăng ký tour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Quản lý thông tin đăng ký</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Các chức năng liên quan giám sát tour</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Xem lịch trình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rPr>
                <a:t>Đánh giá, bình luận tour</a:t>
              </a:r>
              <a:r>
                <a:rPr lang="en-US" sz="1200" dirty="0">
                  <a:effectLst/>
                  <a:latin typeface="Times New Roman" panose="02020603050405020304" pitchFamily="18" charset="0"/>
                  <a:ea typeface="Calibri" panose="020F0502020204030204" pitchFamily="34" charset="0"/>
                </a:rPr>
                <a:t> )</a:t>
              </a:r>
              <a:endParaRPr sz="1200" dirty="0">
                <a:latin typeface="Roboto" panose="02000000000000000000" pitchFamily="2" charset="0"/>
                <a:ea typeface="Roboto" panose="02000000000000000000" pitchFamily="2" charset="0"/>
                <a:cs typeface="Arial" panose="020B0604020202020204" pitchFamily="34" charset="0"/>
                <a:sym typeface="Roboto"/>
              </a:endParaRPr>
            </a:p>
          </p:txBody>
        </p:sp>
      </p:grpSp>
      <p:grpSp>
        <p:nvGrpSpPr>
          <p:cNvPr id="519" name="Google Shape;519;p24"/>
          <p:cNvGrpSpPr/>
          <p:nvPr/>
        </p:nvGrpSpPr>
        <p:grpSpPr>
          <a:xfrm>
            <a:off x="108518" y="779375"/>
            <a:ext cx="2209182" cy="4141434"/>
            <a:chOff x="641197" y="1325475"/>
            <a:chExt cx="1678648" cy="4141434"/>
          </a:xfrm>
        </p:grpSpPr>
        <p:cxnSp>
          <p:nvCxnSpPr>
            <p:cNvPr id="520" name="Google Shape;520;p24"/>
            <p:cNvCxnSpPr>
              <a:stCxn id="521" idx="0"/>
            </p:cNvCxnSpPr>
            <p:nvPr/>
          </p:nvCxnSpPr>
          <p:spPr>
            <a:xfrm>
              <a:off x="1539925" y="1806675"/>
              <a:ext cx="0" cy="843000"/>
            </a:xfrm>
            <a:prstGeom prst="straightConnector1">
              <a:avLst/>
            </a:prstGeom>
            <a:noFill/>
            <a:ln w="9525" cap="flat" cmpd="sng">
              <a:solidFill>
                <a:srgbClr val="000000"/>
              </a:solidFill>
              <a:prstDash val="dash"/>
              <a:round/>
              <a:headEnd type="none" w="med" len="med"/>
              <a:tailEnd type="none" w="med" len="med"/>
            </a:ln>
          </p:spPr>
        </p:cxnSp>
        <p:sp>
          <p:nvSpPr>
            <p:cNvPr id="521" name="Google Shape;521;p24"/>
            <p:cNvSpPr/>
            <p:nvPr/>
          </p:nvSpPr>
          <p:spPr>
            <a:xfrm rot="10800000">
              <a:off x="1299325" y="1325475"/>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22" name="Google Shape;522;p24"/>
            <p:cNvSpPr txBox="1"/>
            <p:nvPr/>
          </p:nvSpPr>
          <p:spPr>
            <a:xfrm>
              <a:off x="641197" y="3014617"/>
              <a:ext cx="1602405" cy="2452292"/>
            </a:xfrm>
            <a:prstGeom prst="rect">
              <a:avLst/>
            </a:prstGeom>
            <a:noFill/>
            <a:ln>
              <a:noFill/>
            </a:ln>
          </p:spPr>
          <p:txBody>
            <a:bodyPr spcFirstLastPara="1" wrap="square" lIns="91425" tIns="91425" rIns="91425" bIns="91425" anchor="ctr" anchorCtr="0">
              <a:noAutofit/>
            </a:bodyPr>
            <a:lstStyle/>
            <a:p>
              <a:pPr marL="285750" indent="-285750">
                <a:buFontTx/>
                <a:buChar char="-"/>
              </a:pPr>
              <a:r>
                <a:rPr lang="vi-VN" sz="1200" dirty="0">
                  <a:effectLst/>
                  <a:latin typeface="+mj-lt"/>
                  <a:ea typeface="Calibri" panose="020F0502020204030204" pitchFamily="34" charset="0"/>
                  <a:cs typeface="Times New Roman" panose="02020603050405020304" pitchFamily="18" charset="0"/>
                </a:rPr>
                <a:t>Chọn đề tài.</a:t>
              </a:r>
              <a:endParaRPr lang="en-US" sz="1200" dirty="0">
                <a:effectLst/>
                <a:latin typeface="+mj-lt"/>
                <a:ea typeface="Calibri" panose="020F0502020204030204" pitchFamily="34" charset="0"/>
                <a:cs typeface="Times New Roman" panose="02020603050405020304" pitchFamily="18" charset="0"/>
              </a:endParaRPr>
            </a:p>
            <a:p>
              <a:pPr marL="285750" indent="-285750">
                <a:buFontTx/>
                <a:buChar char="-"/>
              </a:pPr>
              <a:r>
                <a:rPr lang="vi-VN" sz="1200" dirty="0">
                  <a:effectLst/>
                  <a:latin typeface="+mj-lt"/>
                  <a:ea typeface="Calibri" panose="020F0502020204030204" pitchFamily="34" charset="0"/>
                  <a:cs typeface="Times New Roman" panose="02020603050405020304" pitchFamily="18" charset="0"/>
                </a:rPr>
                <a:t>Thảo luận về công việc thực hiện.</a:t>
              </a:r>
              <a:endParaRPr lang="en-US" sz="1200" dirty="0">
                <a:effectLst/>
                <a:latin typeface="+mj-lt"/>
                <a:ea typeface="Calibri" panose="020F0502020204030204" pitchFamily="34" charset="0"/>
                <a:cs typeface="Times New Roman" panose="02020603050405020304" pitchFamily="18" charset="0"/>
              </a:endParaRPr>
            </a:p>
            <a:p>
              <a:pPr marL="285750" lvl="0" indent="-285750" rtl="0">
                <a:spcBef>
                  <a:spcPts val="0"/>
                </a:spcBef>
                <a:spcAft>
                  <a:spcPts val="0"/>
                </a:spcAft>
                <a:buFontTx/>
                <a:buChar char="-"/>
              </a:pPr>
              <a:r>
                <a:rPr lang="vi-VN" sz="1200" dirty="0">
                  <a:effectLst/>
                  <a:latin typeface="+mj-lt"/>
                  <a:ea typeface="Calibri" panose="020F0502020204030204" pitchFamily="34" charset="0"/>
                </a:rPr>
                <a:t>Chuẩn bị mẫu báo cáo tiểu luận </a:t>
              </a:r>
              <a:endParaRPr lang="en-US" sz="1200" dirty="0">
                <a:effectLst/>
                <a:latin typeface="+mj-lt"/>
                <a:ea typeface="Calibri" panose="020F0502020204030204" pitchFamily="34" charset="0"/>
              </a:endParaRPr>
            </a:p>
            <a:p>
              <a:pPr marL="285750" lvl="0" indent="-285750" rtl="0">
                <a:spcBef>
                  <a:spcPts val="0"/>
                </a:spcBef>
                <a:spcAft>
                  <a:spcPts val="0"/>
                </a:spcAft>
                <a:buFontTx/>
                <a:buChar char="-"/>
              </a:pPr>
              <a:r>
                <a:rPr lang="vi-VN" sz="1200" dirty="0">
                  <a:effectLst/>
                  <a:latin typeface="+mj-lt"/>
                  <a:ea typeface="Calibri" panose="020F0502020204030204" pitchFamily="34" charset="0"/>
                </a:rPr>
                <a:t>Thảo luận về công nghệ sẽ sử dụng.</a:t>
              </a:r>
              <a:endParaRPr lang="en-US" sz="1200" dirty="0">
                <a:latin typeface="+mj-lt"/>
                <a:ea typeface="Calibri" panose="020F0502020204030204" pitchFamily="34" charset="0"/>
              </a:endParaRPr>
            </a:p>
            <a:p>
              <a:pPr marL="285750" indent="-285750">
                <a:buFontTx/>
                <a:buChar char="-"/>
              </a:pPr>
              <a:r>
                <a:rPr lang="vi-VN" sz="1200" dirty="0">
                  <a:effectLst/>
                  <a:latin typeface="+mj-lt"/>
                  <a:ea typeface="Calibri" panose="020F0502020204030204" pitchFamily="34" charset="0"/>
                  <a:cs typeface="Times New Roman" panose="02020603050405020304" pitchFamily="18" charset="0"/>
                </a:rPr>
                <a:t>Viết tài liệu kế hoạch &amp; nhật ký làm việc.</a:t>
              </a:r>
              <a:endParaRPr lang="en-US" sz="1200" dirty="0">
                <a:effectLst/>
                <a:latin typeface="+mj-lt"/>
                <a:ea typeface="Calibri" panose="020F0502020204030204" pitchFamily="34" charset="0"/>
                <a:cs typeface="Times New Roman" panose="02020603050405020304" pitchFamily="18" charset="0"/>
              </a:endParaRPr>
            </a:p>
            <a:p>
              <a:pPr marL="285750" lvl="0" indent="-285750" rtl="0">
                <a:spcBef>
                  <a:spcPts val="0"/>
                </a:spcBef>
                <a:spcAft>
                  <a:spcPts val="0"/>
                </a:spcAft>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sym typeface="Roboto"/>
                </a:rPr>
                <a:t>Tìm hiểu &amp; phân tích chi tiết về nghiệp vụ và các chức năng của đề tài.</a:t>
              </a:r>
            </a:p>
          </p:txBody>
        </p:sp>
        <p:sp>
          <p:nvSpPr>
            <p:cNvPr id="523" name="Google Shape;523;p24"/>
            <p:cNvSpPr/>
            <p:nvPr/>
          </p:nvSpPr>
          <p:spPr>
            <a:xfrm>
              <a:off x="660545" y="2158623"/>
              <a:ext cx="1659300" cy="800400"/>
            </a:xfrm>
            <a:prstGeom prst="notchedRightArrow">
              <a:avLst>
                <a:gd name="adj1" fmla="val 74710"/>
                <a:gd name="adj2" fmla="val 51726"/>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Tuần 1 - 3</a:t>
              </a:r>
              <a:endParaRPr sz="1700" dirty="0">
                <a:solidFill>
                  <a:srgbClr val="FFFFFF"/>
                </a:solidFill>
                <a:latin typeface="Roboto" panose="02000000000000000000" pitchFamily="2" charset="0"/>
                <a:ea typeface="Roboto" panose="02000000000000000000" pitchFamily="2" charset="0"/>
              </a:endParaRPr>
            </a:p>
          </p:txBody>
        </p:sp>
      </p:grpSp>
      <p:grpSp>
        <p:nvGrpSpPr>
          <p:cNvPr id="524" name="Google Shape;524;p24"/>
          <p:cNvGrpSpPr/>
          <p:nvPr/>
        </p:nvGrpSpPr>
        <p:grpSpPr>
          <a:xfrm>
            <a:off x="1980644" y="779375"/>
            <a:ext cx="2053098" cy="1632123"/>
            <a:chOff x="1967353" y="1325475"/>
            <a:chExt cx="2177243" cy="1632123"/>
          </a:xfrm>
        </p:grpSpPr>
        <p:cxnSp>
          <p:nvCxnSpPr>
            <p:cNvPr id="525" name="Google Shape;525;p24"/>
            <p:cNvCxnSpPr>
              <a:stCxn id="526" idx="0"/>
            </p:cNvCxnSpPr>
            <p:nvPr/>
          </p:nvCxnSpPr>
          <p:spPr>
            <a:xfrm>
              <a:off x="3055975" y="1806675"/>
              <a:ext cx="0" cy="843000"/>
            </a:xfrm>
            <a:prstGeom prst="straightConnector1">
              <a:avLst/>
            </a:prstGeom>
            <a:noFill/>
            <a:ln w="9525" cap="flat" cmpd="sng">
              <a:solidFill>
                <a:srgbClr val="000000"/>
              </a:solidFill>
              <a:prstDash val="dash"/>
              <a:round/>
              <a:headEnd type="none" w="med" len="med"/>
              <a:tailEnd type="none" w="med" len="med"/>
            </a:ln>
          </p:spPr>
        </p:cxnSp>
        <p:sp>
          <p:nvSpPr>
            <p:cNvPr id="526" name="Google Shape;526;p24"/>
            <p:cNvSpPr/>
            <p:nvPr/>
          </p:nvSpPr>
          <p:spPr>
            <a:xfrm rot="10800000">
              <a:off x="2815375" y="1325475"/>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27" name="Google Shape;527;p24"/>
            <p:cNvSpPr/>
            <p:nvPr/>
          </p:nvSpPr>
          <p:spPr>
            <a:xfrm>
              <a:off x="1967353" y="2157198"/>
              <a:ext cx="2177243" cy="800400"/>
            </a:xfrm>
            <a:prstGeom prst="notchedRightArrow">
              <a:avLst>
                <a:gd name="adj1" fmla="val 74710"/>
                <a:gd name="adj2" fmla="val 5172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Tuần 4 - 5</a:t>
              </a:r>
              <a:endParaRPr sz="1700" dirty="0">
                <a:solidFill>
                  <a:srgbClr val="FFFFFF"/>
                </a:solidFill>
                <a:latin typeface="Roboto" panose="02000000000000000000" pitchFamily="2" charset="0"/>
                <a:ea typeface="Roboto" panose="02000000000000000000" pitchFamily="2" charset="0"/>
              </a:endParaRPr>
            </a:p>
          </p:txBody>
        </p:sp>
      </p:grpSp>
      <p:grpSp>
        <p:nvGrpSpPr>
          <p:cNvPr id="539" name="Google Shape;539;p24"/>
          <p:cNvGrpSpPr/>
          <p:nvPr/>
        </p:nvGrpSpPr>
        <p:grpSpPr>
          <a:xfrm>
            <a:off x="6801348" y="779375"/>
            <a:ext cx="2061540" cy="1638813"/>
            <a:chOff x="6784580" y="1325475"/>
            <a:chExt cx="1659300" cy="1638813"/>
          </a:xfrm>
        </p:grpSpPr>
        <p:cxnSp>
          <p:nvCxnSpPr>
            <p:cNvPr id="540" name="Google Shape;540;p24"/>
            <p:cNvCxnSpPr>
              <a:stCxn id="541" idx="0"/>
            </p:cNvCxnSpPr>
            <p:nvPr/>
          </p:nvCxnSpPr>
          <p:spPr>
            <a:xfrm>
              <a:off x="7604125" y="1806675"/>
              <a:ext cx="0" cy="843000"/>
            </a:xfrm>
            <a:prstGeom prst="straightConnector1">
              <a:avLst/>
            </a:prstGeom>
            <a:noFill/>
            <a:ln w="9525" cap="flat" cmpd="sng">
              <a:solidFill>
                <a:srgbClr val="000000"/>
              </a:solidFill>
              <a:prstDash val="dash"/>
              <a:round/>
              <a:headEnd type="none" w="med" len="med"/>
              <a:tailEnd type="none" w="med" len="med"/>
            </a:ln>
          </p:spPr>
        </p:cxnSp>
        <p:sp>
          <p:nvSpPr>
            <p:cNvPr id="541" name="Google Shape;541;p24"/>
            <p:cNvSpPr/>
            <p:nvPr/>
          </p:nvSpPr>
          <p:spPr>
            <a:xfrm rot="10800000">
              <a:off x="7363525" y="1325475"/>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42" name="Google Shape;542;p24"/>
            <p:cNvSpPr/>
            <p:nvPr/>
          </p:nvSpPr>
          <p:spPr>
            <a:xfrm>
              <a:off x="6784580" y="2163888"/>
              <a:ext cx="1659300" cy="800400"/>
            </a:xfrm>
            <a:prstGeom prst="notchedRightArrow">
              <a:avLst>
                <a:gd name="adj1" fmla="val 74710"/>
                <a:gd name="adj2" fmla="val 51726"/>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Tuần 15 - 17</a:t>
              </a:r>
              <a:endParaRPr sz="1700" dirty="0">
                <a:solidFill>
                  <a:srgbClr val="FFFFFF"/>
                </a:solidFill>
                <a:latin typeface="Roboto" panose="02000000000000000000" pitchFamily="2" charset="0"/>
                <a:ea typeface="Roboto" panose="02000000000000000000" pitchFamily="2" charset="0"/>
              </a:endParaRPr>
            </a:p>
          </p:txBody>
        </p:sp>
      </p:grpSp>
      <p:grpSp>
        <p:nvGrpSpPr>
          <p:cNvPr id="544" name="Google Shape;544;p24"/>
          <p:cNvGrpSpPr/>
          <p:nvPr/>
        </p:nvGrpSpPr>
        <p:grpSpPr>
          <a:xfrm>
            <a:off x="2887342" y="876591"/>
            <a:ext cx="239701" cy="272713"/>
            <a:chOff x="6264525" y="842250"/>
            <a:chExt cx="423500" cy="481825"/>
          </a:xfrm>
        </p:grpSpPr>
        <p:sp>
          <p:nvSpPr>
            <p:cNvPr id="545" name="Google Shape;545;p2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46" name="Google Shape;546;p2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47" name="Google Shape;547;p2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48" name="Google Shape;548;p2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49" name="Google Shape;549;p2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0" name="Google Shape;550;p2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1" name="Google Shape;551;p2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552" name="Google Shape;552;p24"/>
          <p:cNvGrpSpPr/>
          <p:nvPr/>
        </p:nvGrpSpPr>
        <p:grpSpPr>
          <a:xfrm>
            <a:off x="1154932" y="873112"/>
            <a:ext cx="272713" cy="272713"/>
            <a:chOff x="900750" y="1436075"/>
            <a:chExt cx="481825" cy="481825"/>
          </a:xfrm>
        </p:grpSpPr>
        <p:sp>
          <p:nvSpPr>
            <p:cNvPr id="553" name="Google Shape;553;p2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4" name="Google Shape;554;p2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5" name="Google Shape;555;p2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6" name="Google Shape;556;p2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557" name="Google Shape;557;p24"/>
          <p:cNvGrpSpPr/>
          <p:nvPr/>
        </p:nvGrpSpPr>
        <p:grpSpPr>
          <a:xfrm>
            <a:off x="4610600" y="883622"/>
            <a:ext cx="272713" cy="272713"/>
            <a:chOff x="4456875" y="1435075"/>
            <a:chExt cx="481825" cy="481825"/>
          </a:xfrm>
        </p:grpSpPr>
        <p:sp>
          <p:nvSpPr>
            <p:cNvPr id="558" name="Google Shape;558;p2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9" name="Google Shape;559;p2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0" name="Google Shape;560;p2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1" name="Google Shape;561;p2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2" name="Google Shape;562;p2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3" name="Google Shape;563;p2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4" name="Google Shape;564;p2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5" name="Google Shape;565;p2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6" name="Google Shape;566;p2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7" name="Google Shape;567;p2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8" name="Google Shape;568;p2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9" name="Google Shape;569;p2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0" name="Google Shape;570;p2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1" name="Google Shape;571;p2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2" name="Google Shape;572;p2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3" name="Google Shape;573;p2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4" name="Google Shape;574;p2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5" name="Google Shape;575;p2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6" name="Google Shape;576;p2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577" name="Google Shape;577;p24"/>
          <p:cNvGrpSpPr/>
          <p:nvPr/>
        </p:nvGrpSpPr>
        <p:grpSpPr>
          <a:xfrm>
            <a:off x="6155661" y="875174"/>
            <a:ext cx="275387" cy="272727"/>
            <a:chOff x="5049725" y="1435050"/>
            <a:chExt cx="486550" cy="481850"/>
          </a:xfrm>
        </p:grpSpPr>
        <p:sp>
          <p:nvSpPr>
            <p:cNvPr id="578" name="Google Shape;578;p2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9" name="Google Shape;579;p2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0" name="Google Shape;580;p2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1" name="Google Shape;581;p2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582" name="Google Shape;582;p24"/>
          <p:cNvGrpSpPr/>
          <p:nvPr/>
        </p:nvGrpSpPr>
        <p:grpSpPr>
          <a:xfrm>
            <a:off x="7687106" y="892281"/>
            <a:ext cx="268157" cy="247017"/>
            <a:chOff x="2682350" y="2643425"/>
            <a:chExt cx="473775" cy="436425"/>
          </a:xfrm>
        </p:grpSpPr>
        <p:sp>
          <p:nvSpPr>
            <p:cNvPr id="583" name="Google Shape;583;p2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4" name="Google Shape;584;p2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5" name="Google Shape;585;p2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6" name="Google Shape;586;p2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7" name="Google Shape;587;p2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8" name="Google Shape;588;p2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9" name="Google Shape;589;p2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590" name="Google Shape;590;p24"/>
          <p:cNvSpPr txBox="1">
            <a:spLocks noGrp="1"/>
          </p:cNvSpPr>
          <p:nvPr>
            <p:ph type="title"/>
          </p:nvPr>
        </p:nvSpPr>
        <p:spPr>
          <a:xfrm>
            <a:off x="459444" y="138212"/>
            <a:ext cx="7723500" cy="481200"/>
          </a:xfrm>
          <a:prstGeom prst="rect">
            <a:avLst/>
          </a:prstGeom>
        </p:spPr>
        <p:txBody>
          <a:bodyPr spcFirstLastPara="1" wrap="square" lIns="91425" tIns="91425" rIns="91425" bIns="91425" anchor="ctr" anchorCtr="0">
            <a:noAutofit/>
          </a:bodyPr>
          <a:lstStyle/>
          <a:p>
            <a:pPr lvl="0"/>
            <a:r>
              <a:rPr lang="vi-VN" sz="2400" dirty="0">
                <a:solidFill>
                  <a:schemeClr val="accent2"/>
                </a:solidFill>
                <a:ea typeface="Roboto" panose="02000000000000000000" pitchFamily="2" charset="0"/>
              </a:rPr>
              <a:t>Chương II: Kế Hoạch Thực Hiện Dự Án</a:t>
            </a:r>
          </a:p>
        </p:txBody>
      </p:sp>
      <p:sp>
        <p:nvSpPr>
          <p:cNvPr id="2" name="Google Shape;533;p24">
            <a:extLst>
              <a:ext uri="{FF2B5EF4-FFF2-40B4-BE49-F238E27FC236}">
                <a16:creationId xmlns:a16="http://schemas.microsoft.com/office/drawing/2014/main" id="{32E3FE94-0E06-126F-2EFA-AF469635130D}"/>
              </a:ext>
            </a:extLst>
          </p:cNvPr>
          <p:cNvSpPr txBox="1"/>
          <p:nvPr/>
        </p:nvSpPr>
        <p:spPr>
          <a:xfrm>
            <a:off x="2156592" y="2411497"/>
            <a:ext cx="1730767" cy="2509311"/>
          </a:xfrm>
          <a:prstGeom prst="rect">
            <a:avLst/>
          </a:prstGeom>
          <a:noFill/>
          <a:ln>
            <a:noFill/>
          </a:ln>
        </p:spPr>
        <p:txBody>
          <a:bodyPr spcFirstLastPara="1" wrap="square" lIns="91425" tIns="91425" rIns="91425" bIns="91425" anchor="ctr" anchorCtr="0">
            <a:noAutofit/>
          </a:bodyPr>
          <a:lstStyle/>
          <a:p>
            <a:pPr marL="171450" lvl="0" indent="-171450">
              <a:buFontTx/>
              <a:buChar char="-"/>
            </a:pPr>
            <a:r>
              <a:rPr lang="vi-VN" sz="1200" dirty="0">
                <a:latin typeface="+mj-lt"/>
                <a:ea typeface="Roboto" panose="02000000000000000000" pitchFamily="2" charset="0"/>
                <a:cs typeface="Arial" panose="020B0604020202020204" pitchFamily="34" charset="0"/>
                <a:sym typeface="Roboto"/>
              </a:rPr>
              <a:t>Phân tích, làm rõ các yêu cầu nghiệp vụ của chương trình.</a:t>
            </a:r>
            <a:endParaRPr lang="en-US" sz="1200" dirty="0">
              <a:latin typeface="+mj-lt"/>
              <a:ea typeface="Roboto" panose="02000000000000000000" pitchFamily="2" charset="0"/>
              <a:cs typeface="Arial" panose="020B0604020202020204" pitchFamily="34" charset="0"/>
              <a:sym typeface="Roboto"/>
            </a:endParaRPr>
          </a:p>
          <a:p>
            <a:pPr marL="171450" indent="-171450">
              <a:buFontTx/>
              <a:buChar char="-"/>
            </a:pPr>
            <a:r>
              <a:rPr lang="vi-VN" sz="1200" dirty="0">
                <a:latin typeface="+mj-lt"/>
              </a:rPr>
              <a:t>Tham khảo các hệ thống tương tự</a:t>
            </a:r>
            <a:endParaRPr lang="en-US" sz="1200" dirty="0">
              <a:latin typeface="+mj-lt"/>
            </a:endParaRPr>
          </a:p>
          <a:p>
            <a:pPr lvl="0"/>
            <a:r>
              <a:rPr lang="en-US" sz="1200" dirty="0">
                <a:latin typeface="+mj-lt"/>
              </a:rPr>
              <a:t>- </a:t>
            </a:r>
            <a:r>
              <a:rPr lang="vi-VN" sz="1200" dirty="0">
                <a:latin typeface="+mj-lt"/>
              </a:rPr>
              <a:t>Tìm hiểu các công nghệ sử dụng cho đề tài</a:t>
            </a:r>
            <a:endParaRPr lang="en-US" sz="1200" dirty="0">
              <a:latin typeface="+mj-lt"/>
            </a:endParaRPr>
          </a:p>
          <a:p>
            <a:pPr marL="171450" indent="-171450">
              <a:buFontTx/>
              <a:buChar char="-"/>
            </a:pPr>
            <a:r>
              <a:rPr lang="en-US" sz="1200" dirty="0">
                <a:latin typeface="Times New Roman" panose="02020603050405020304" pitchFamily="18" charset="0"/>
                <a:cs typeface="Times New Roman" panose="02020603050405020304" pitchFamily="18" charset="0"/>
              </a:rPr>
              <a:t>Xử lý tài liệu</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sym typeface="Roboto"/>
              </a:rPr>
              <a:t>Thiết kế các </a:t>
            </a:r>
            <a:r>
              <a:rPr lang="en-US" sz="1200" dirty="0" err="1">
                <a:latin typeface="Times New Roman" panose="02020603050405020304" pitchFamily="18" charset="0"/>
                <a:ea typeface="Roboto" panose="02000000000000000000" pitchFamily="2" charset="0"/>
                <a:cs typeface="Times New Roman" panose="02020603050405020304" pitchFamily="18" charset="0"/>
                <a:sym typeface="Roboto"/>
              </a:rPr>
              <a:t>sơ</a:t>
            </a:r>
            <a:r>
              <a:rPr lang="en-US" sz="1200" dirty="0">
                <a:latin typeface="Times New Roman" panose="02020603050405020304" pitchFamily="18" charset="0"/>
                <a:ea typeface="Roboto" panose="02000000000000000000" pitchFamily="2" charset="0"/>
                <a:cs typeface="Times New Roman" panose="02020603050405020304" pitchFamily="18" charset="0"/>
                <a:sym typeface="Roboto"/>
              </a:rPr>
              <a:t> đồ ( usecase, activity, sequence, Class)</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sym typeface="Roboto"/>
              </a:rPr>
              <a:t>Cài đặt cơ sở dữ liệu</a:t>
            </a:r>
            <a:endParaRPr sz="1200" dirty="0">
              <a:latin typeface="Times New Roman" panose="02020603050405020304" pitchFamily="18" charset="0"/>
              <a:ea typeface="Roboto" panose="02000000000000000000" pitchFamily="2" charset="0"/>
              <a:cs typeface="Times New Roman" panose="02020603050405020304" pitchFamily="18" charset="0"/>
              <a:sym typeface="Roboto"/>
            </a:endParaRPr>
          </a:p>
        </p:txBody>
      </p:sp>
      <p:sp>
        <p:nvSpPr>
          <p:cNvPr id="3" name="Google Shape;538;p24">
            <a:extLst>
              <a:ext uri="{FF2B5EF4-FFF2-40B4-BE49-F238E27FC236}">
                <a16:creationId xmlns:a16="http://schemas.microsoft.com/office/drawing/2014/main" id="{46BBE664-B008-2E28-4AAF-FF7CF3E371DC}"/>
              </a:ext>
            </a:extLst>
          </p:cNvPr>
          <p:cNvSpPr txBox="1"/>
          <p:nvPr/>
        </p:nvSpPr>
        <p:spPr>
          <a:xfrm>
            <a:off x="7165082" y="2203359"/>
            <a:ext cx="1822815" cy="2160765"/>
          </a:xfrm>
          <a:prstGeom prst="rect">
            <a:avLst/>
          </a:prstGeom>
          <a:noFill/>
          <a:ln>
            <a:noFill/>
          </a:ln>
        </p:spPr>
        <p:txBody>
          <a:bodyPr spcFirstLastPara="1" wrap="square" lIns="91425" tIns="91425" rIns="91425" bIns="91425" anchor="ctr" anchorCtr="0">
            <a:noAutofit/>
          </a:bodyPr>
          <a:lstStyle/>
          <a:p>
            <a:pPr lvl="0"/>
            <a:r>
              <a:rPr lang="en-US" sz="1200" dirty="0">
                <a:latin typeface="+mj-lt"/>
              </a:rPr>
              <a:t>- </a:t>
            </a:r>
            <a:r>
              <a:rPr lang="vi-VN" sz="1200" dirty="0">
                <a:latin typeface="+mj-lt"/>
              </a:rPr>
              <a:t>Deploy chương trình.</a:t>
            </a:r>
            <a:endParaRPr lang="en-US" sz="1200" dirty="0">
              <a:latin typeface="+mj-lt"/>
            </a:endParaRPr>
          </a:p>
          <a:p>
            <a:r>
              <a:rPr lang="en-US" sz="1200" dirty="0">
                <a:latin typeface="+mj-lt"/>
              </a:rPr>
              <a:t>- </a:t>
            </a:r>
            <a:r>
              <a:rPr lang="vi-VN" sz="1200" dirty="0">
                <a:latin typeface="+mj-lt"/>
              </a:rPr>
              <a:t>Khảo sát lại các chức năng.</a:t>
            </a:r>
            <a:endParaRPr lang="en-US" sz="1200" dirty="0">
              <a:latin typeface="+mj-lt"/>
            </a:endParaRPr>
          </a:p>
          <a:p>
            <a:pPr lvl="0"/>
            <a:r>
              <a:rPr lang="en-US" sz="1200" dirty="0">
                <a:latin typeface="+mj-lt"/>
              </a:rPr>
              <a:t>- </a:t>
            </a:r>
            <a:r>
              <a:rPr lang="vi-VN" sz="1200" dirty="0">
                <a:latin typeface="+mj-lt"/>
              </a:rPr>
              <a:t>Chỉnh sửa tài liệu.</a:t>
            </a:r>
            <a:endParaRPr lang="en-US" sz="1200" dirty="0">
              <a:latin typeface="+mj-lt"/>
            </a:endParaRPr>
          </a:p>
          <a:p>
            <a:r>
              <a:rPr lang="en-US" sz="1200" dirty="0">
                <a:latin typeface="+mj-lt"/>
              </a:rPr>
              <a:t>- </a:t>
            </a:r>
            <a:r>
              <a:rPr lang="vi-VN" sz="1200" dirty="0">
                <a:latin typeface="+mj-lt"/>
              </a:rPr>
              <a:t>Bổ sung các công nghệ sử dụng.</a:t>
            </a:r>
            <a:endParaRPr lang="en-US" sz="1200" dirty="0">
              <a:latin typeface="+mj-lt"/>
            </a:endParaRPr>
          </a:p>
          <a:p>
            <a:r>
              <a:rPr lang="en-US" sz="1200" dirty="0">
                <a:latin typeface="+mj-lt"/>
              </a:rPr>
              <a:t>- </a:t>
            </a:r>
            <a:r>
              <a:rPr lang="vi-VN" sz="1200" dirty="0">
                <a:latin typeface="+mj-lt"/>
              </a:rPr>
              <a:t>Hoàn thiện các tài liệu báo cáo</a:t>
            </a:r>
            <a:endParaRPr sz="1100" dirty="0">
              <a:latin typeface="+mj-lt"/>
              <a:ea typeface="Roboto" panose="02000000000000000000" pitchFamily="2" charset="0"/>
              <a:cs typeface="Arial" panose="020B0604020202020204" pitchFamily="34" charset="0"/>
              <a:sym typeface="Roboto"/>
            </a:endParaRPr>
          </a:p>
        </p:txBody>
      </p:sp>
      <p:grpSp>
        <p:nvGrpSpPr>
          <p:cNvPr id="534" name="Google Shape;534;p24"/>
          <p:cNvGrpSpPr/>
          <p:nvPr/>
        </p:nvGrpSpPr>
        <p:grpSpPr>
          <a:xfrm>
            <a:off x="5287106" y="768875"/>
            <a:ext cx="1945265" cy="4046964"/>
            <a:chOff x="5200720" y="1325475"/>
            <a:chExt cx="1770765" cy="4046964"/>
          </a:xfrm>
        </p:grpSpPr>
        <p:cxnSp>
          <p:nvCxnSpPr>
            <p:cNvPr id="535" name="Google Shape;535;p24"/>
            <p:cNvCxnSpPr>
              <a:stCxn id="536" idx="0"/>
            </p:cNvCxnSpPr>
            <p:nvPr/>
          </p:nvCxnSpPr>
          <p:spPr>
            <a:xfrm>
              <a:off x="6088075" y="1806675"/>
              <a:ext cx="0" cy="843000"/>
            </a:xfrm>
            <a:prstGeom prst="straightConnector1">
              <a:avLst/>
            </a:prstGeom>
            <a:noFill/>
            <a:ln w="9525" cap="flat" cmpd="sng">
              <a:solidFill>
                <a:srgbClr val="000000"/>
              </a:solidFill>
              <a:prstDash val="dash"/>
              <a:round/>
              <a:headEnd type="none" w="med" len="med"/>
              <a:tailEnd type="none" w="med" len="med"/>
            </a:ln>
          </p:spPr>
        </p:cxnSp>
        <p:sp>
          <p:nvSpPr>
            <p:cNvPr id="536" name="Google Shape;536;p24"/>
            <p:cNvSpPr/>
            <p:nvPr/>
          </p:nvSpPr>
          <p:spPr>
            <a:xfrm rot="10800000">
              <a:off x="5847475" y="1325475"/>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38" name="Google Shape;538;p24"/>
            <p:cNvSpPr txBox="1"/>
            <p:nvPr/>
          </p:nvSpPr>
          <p:spPr>
            <a:xfrm>
              <a:off x="5312186" y="2780250"/>
              <a:ext cx="1659299" cy="2592189"/>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dirty="0">
                  <a:latin typeface="Times New Roman" panose="02020603050405020304" pitchFamily="18" charset="0"/>
                  <a:ea typeface="Roboto" panose="02000000000000000000" pitchFamily="2" charset="0"/>
                  <a:cs typeface="Times New Roman" panose="02020603050405020304" pitchFamily="18" charset="0"/>
                  <a:sym typeface="Roboto"/>
                </a:rPr>
                <a:t>- Thực hiện các chức năng (  cập nhật thông tin cá nhân, đổi mật khẩu ).</a:t>
              </a:r>
            </a:p>
            <a:p>
              <a:pPr marR="0" lvl="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Hoàn thiện các chức năng của admin.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Xử lý các lỗi hiện có.</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Hoàn thiện đồ án.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Kiểm thử</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Sửa lỗi </a:t>
              </a:r>
              <a:endParaRPr lang="vi-VN" sz="1200" dirty="0">
                <a:latin typeface="Times New Roman" panose="02020603050405020304" pitchFamily="18" charset="0"/>
                <a:ea typeface="Roboto" panose="02000000000000000000" pitchFamily="2" charset="0"/>
                <a:cs typeface="Times New Roman" panose="02020603050405020304" pitchFamily="18" charset="0"/>
                <a:sym typeface="Roboto"/>
              </a:endParaRPr>
            </a:p>
          </p:txBody>
        </p:sp>
        <p:sp>
          <p:nvSpPr>
            <p:cNvPr id="537" name="Google Shape;537;p24"/>
            <p:cNvSpPr/>
            <p:nvPr/>
          </p:nvSpPr>
          <p:spPr>
            <a:xfrm>
              <a:off x="5200720" y="2174388"/>
              <a:ext cx="1770765" cy="800400"/>
            </a:xfrm>
            <a:prstGeom prst="notchedRightArrow">
              <a:avLst>
                <a:gd name="adj1" fmla="val 74710"/>
                <a:gd name="adj2" fmla="val 51726"/>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Roboto" panose="02000000000000000000" pitchFamily="2" charset="0"/>
                  <a:sym typeface="Fira Sans Extra Condensed Medium"/>
                </a:rPr>
                <a:t>Tuần 12-14</a:t>
              </a:r>
              <a:endParaRPr sz="1700" dirty="0">
                <a:solidFill>
                  <a:srgbClr val="FFFFFF"/>
                </a:solidFill>
                <a:latin typeface="Roboto" panose="02000000000000000000" pitchFamily="2" charset="0"/>
                <a:ea typeface="Roboto" panose="02000000000000000000" pitchFamily="2" charset="0"/>
              </a:endParaRPr>
            </a:p>
          </p:txBody>
        </p:sp>
      </p:grpSp>
      <p:grpSp>
        <p:nvGrpSpPr>
          <p:cNvPr id="4" name="Google Shape;557;p24">
            <a:extLst>
              <a:ext uri="{FF2B5EF4-FFF2-40B4-BE49-F238E27FC236}">
                <a16:creationId xmlns:a16="http://schemas.microsoft.com/office/drawing/2014/main" id="{89F3366A-B831-6321-8B56-92EC3E81A05C}"/>
              </a:ext>
            </a:extLst>
          </p:cNvPr>
          <p:cNvGrpSpPr/>
          <p:nvPr/>
        </p:nvGrpSpPr>
        <p:grpSpPr>
          <a:xfrm>
            <a:off x="6119576" y="883617"/>
            <a:ext cx="272713" cy="272713"/>
            <a:chOff x="4456875" y="1435075"/>
            <a:chExt cx="481825" cy="481825"/>
          </a:xfrm>
        </p:grpSpPr>
        <p:sp>
          <p:nvSpPr>
            <p:cNvPr id="6" name="Google Shape;558;p24">
              <a:extLst>
                <a:ext uri="{FF2B5EF4-FFF2-40B4-BE49-F238E27FC236}">
                  <a16:creationId xmlns:a16="http://schemas.microsoft.com/office/drawing/2014/main" id="{1F2C7531-26D6-5420-5024-D78B282FE9F3}"/>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7" name="Google Shape;559;p24">
              <a:extLst>
                <a:ext uri="{FF2B5EF4-FFF2-40B4-BE49-F238E27FC236}">
                  <a16:creationId xmlns:a16="http://schemas.microsoft.com/office/drawing/2014/main" id="{C8EB20EA-A3AB-46B7-B9FD-E8521B367BAF}"/>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560;p24">
              <a:extLst>
                <a:ext uri="{FF2B5EF4-FFF2-40B4-BE49-F238E27FC236}">
                  <a16:creationId xmlns:a16="http://schemas.microsoft.com/office/drawing/2014/main" id="{28978802-7F48-6C6F-B4F9-B862669C56A6}"/>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561;p24">
              <a:extLst>
                <a:ext uri="{FF2B5EF4-FFF2-40B4-BE49-F238E27FC236}">
                  <a16:creationId xmlns:a16="http://schemas.microsoft.com/office/drawing/2014/main" id="{D2343733-2084-48CD-1A6A-96E68223B2FE}"/>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562;p24">
              <a:extLst>
                <a:ext uri="{FF2B5EF4-FFF2-40B4-BE49-F238E27FC236}">
                  <a16:creationId xmlns:a16="http://schemas.microsoft.com/office/drawing/2014/main" id="{EE228029-8FDA-685B-BF1D-D6F11E4D4D44}"/>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563;p24">
              <a:extLst>
                <a:ext uri="{FF2B5EF4-FFF2-40B4-BE49-F238E27FC236}">
                  <a16:creationId xmlns:a16="http://schemas.microsoft.com/office/drawing/2014/main" id="{129B0DE3-1327-6118-35FE-5EAB0E735658}"/>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564;p24">
              <a:extLst>
                <a:ext uri="{FF2B5EF4-FFF2-40B4-BE49-F238E27FC236}">
                  <a16:creationId xmlns:a16="http://schemas.microsoft.com/office/drawing/2014/main" id="{A9831577-99FA-15B7-6384-7C0A6C3E22D6}"/>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565;p24">
              <a:extLst>
                <a:ext uri="{FF2B5EF4-FFF2-40B4-BE49-F238E27FC236}">
                  <a16:creationId xmlns:a16="http://schemas.microsoft.com/office/drawing/2014/main" id="{EA8204B5-84C9-5C30-4A4C-79F342B299AA}"/>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4" name="Google Shape;566;p24">
              <a:extLst>
                <a:ext uri="{FF2B5EF4-FFF2-40B4-BE49-F238E27FC236}">
                  <a16:creationId xmlns:a16="http://schemas.microsoft.com/office/drawing/2014/main" id="{FA58BB07-4BE6-728B-A053-483D76C457A8}"/>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5" name="Google Shape;567;p24">
              <a:extLst>
                <a:ext uri="{FF2B5EF4-FFF2-40B4-BE49-F238E27FC236}">
                  <a16:creationId xmlns:a16="http://schemas.microsoft.com/office/drawing/2014/main" id="{E877EF61-C8D8-13F5-5C9F-2F5CDACBFE70}"/>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6" name="Google Shape;568;p24">
              <a:extLst>
                <a:ext uri="{FF2B5EF4-FFF2-40B4-BE49-F238E27FC236}">
                  <a16:creationId xmlns:a16="http://schemas.microsoft.com/office/drawing/2014/main" id="{6642665E-B332-88FD-082A-11D611331550}"/>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7" name="Google Shape;569;p24">
              <a:extLst>
                <a:ext uri="{FF2B5EF4-FFF2-40B4-BE49-F238E27FC236}">
                  <a16:creationId xmlns:a16="http://schemas.microsoft.com/office/drawing/2014/main" id="{E8E3C268-00A4-D1F6-4151-D763ED80D5E8}"/>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8" name="Google Shape;570;p24">
              <a:extLst>
                <a:ext uri="{FF2B5EF4-FFF2-40B4-BE49-F238E27FC236}">
                  <a16:creationId xmlns:a16="http://schemas.microsoft.com/office/drawing/2014/main" id="{BC1203FC-8C66-0460-8048-EAF11C040BC4}"/>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9" name="Google Shape;571;p24">
              <a:extLst>
                <a:ext uri="{FF2B5EF4-FFF2-40B4-BE49-F238E27FC236}">
                  <a16:creationId xmlns:a16="http://schemas.microsoft.com/office/drawing/2014/main" id="{62FB9082-6C52-4706-8D82-7B8C0ED8769A}"/>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0" name="Google Shape;572;p24">
              <a:extLst>
                <a:ext uri="{FF2B5EF4-FFF2-40B4-BE49-F238E27FC236}">
                  <a16:creationId xmlns:a16="http://schemas.microsoft.com/office/drawing/2014/main" id="{281D20E2-E81E-ADA0-4585-0E52E8CE6285}"/>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1" name="Google Shape;573;p24">
              <a:extLst>
                <a:ext uri="{FF2B5EF4-FFF2-40B4-BE49-F238E27FC236}">
                  <a16:creationId xmlns:a16="http://schemas.microsoft.com/office/drawing/2014/main" id="{5A371C60-D469-3314-3458-CCD05C5AB385}"/>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2" name="Google Shape;574;p24">
              <a:extLst>
                <a:ext uri="{FF2B5EF4-FFF2-40B4-BE49-F238E27FC236}">
                  <a16:creationId xmlns:a16="http://schemas.microsoft.com/office/drawing/2014/main" id="{9304D2C5-6A13-CC23-BE0D-5ED0E4C74D51}"/>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 name="Google Shape;575;p24">
              <a:extLst>
                <a:ext uri="{FF2B5EF4-FFF2-40B4-BE49-F238E27FC236}">
                  <a16:creationId xmlns:a16="http://schemas.microsoft.com/office/drawing/2014/main" id="{63E2351B-724E-76AC-B8D3-779150DFEBE8}"/>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 name="Google Shape;576;p24">
              <a:extLst>
                <a:ext uri="{FF2B5EF4-FFF2-40B4-BE49-F238E27FC236}">
                  <a16:creationId xmlns:a16="http://schemas.microsoft.com/office/drawing/2014/main" id="{ABF4D436-24B5-E9DB-C66B-8D8C30E3B7DC}"/>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6" name="TextBox 25">
            <a:extLst>
              <a:ext uri="{FF2B5EF4-FFF2-40B4-BE49-F238E27FC236}">
                <a16:creationId xmlns:a16="http://schemas.microsoft.com/office/drawing/2014/main" id="{2D5A4321-CE21-7BDC-26C5-1F84AEE4A4B0}"/>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7</a:t>
            </a:r>
            <a:endParaRPr lang="vi-VN"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barn(inVertical)">
                                      <p:cBhvr>
                                        <p:cTn id="7" dur="500"/>
                                        <p:tgtEl>
                                          <p:spTgt spid="59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19"/>
                                        </p:tgtEl>
                                        <p:attrNameLst>
                                          <p:attrName>style.visibility</p:attrName>
                                        </p:attrNameLst>
                                      </p:cBhvr>
                                      <p:to>
                                        <p:strVal val="visible"/>
                                      </p:to>
                                    </p:set>
                                    <p:animEffect transition="in" filter="fade">
                                      <p:cBhvr>
                                        <p:cTn id="12" dur="1000"/>
                                        <p:tgtEl>
                                          <p:spTgt spid="519"/>
                                        </p:tgtEl>
                                      </p:cBhvr>
                                    </p:animEffect>
                                    <p:anim calcmode="lin" valueType="num">
                                      <p:cBhvr>
                                        <p:cTn id="13" dur="1000" fill="hold"/>
                                        <p:tgtEl>
                                          <p:spTgt spid="519"/>
                                        </p:tgtEl>
                                        <p:attrNameLst>
                                          <p:attrName>ppt_x</p:attrName>
                                        </p:attrNameLst>
                                      </p:cBhvr>
                                      <p:tavLst>
                                        <p:tav tm="0">
                                          <p:val>
                                            <p:strVal val="#ppt_x"/>
                                          </p:val>
                                        </p:tav>
                                        <p:tav tm="100000">
                                          <p:val>
                                            <p:strVal val="#ppt_x"/>
                                          </p:val>
                                        </p:tav>
                                      </p:tavLst>
                                    </p:anim>
                                    <p:anim calcmode="lin" valueType="num">
                                      <p:cBhvr>
                                        <p:cTn id="14" dur="1000" fill="hold"/>
                                        <p:tgtEl>
                                          <p:spTgt spid="5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animEffect transition="in" filter="barn(inVertical)">
                                      <p:cBhvr>
                                        <p:cTn id="19" dur="500"/>
                                        <p:tgtEl>
                                          <p:spTgt spid="52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529"/>
                                        </p:tgtEl>
                                        <p:attrNameLst>
                                          <p:attrName>style.visibility</p:attrName>
                                        </p:attrNameLst>
                                      </p:cBhvr>
                                      <p:to>
                                        <p:strVal val="visible"/>
                                      </p:to>
                                    </p:set>
                                    <p:animEffect transition="in" filter="barn(inVertical)">
                                      <p:cBhvr>
                                        <p:cTn id="31" dur="500"/>
                                        <p:tgtEl>
                                          <p:spTgt spid="529"/>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534"/>
                                        </p:tgtEl>
                                        <p:attrNameLst>
                                          <p:attrName>style.visibility</p:attrName>
                                        </p:attrNameLst>
                                      </p:cBhvr>
                                      <p:to>
                                        <p:strVal val="visible"/>
                                      </p:to>
                                    </p:set>
                                    <p:animEffect transition="in" filter="wheel(1)">
                                      <p:cBhvr>
                                        <p:cTn id="36" dur="2000"/>
                                        <p:tgtEl>
                                          <p:spTgt spid="53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39"/>
                                        </p:tgtEl>
                                        <p:attrNameLst>
                                          <p:attrName>style.visibility</p:attrName>
                                        </p:attrNameLst>
                                      </p:cBhvr>
                                      <p:to>
                                        <p:strVal val="visible"/>
                                      </p:to>
                                    </p:set>
                                    <p:anim calcmode="lin" valueType="num">
                                      <p:cBhvr additive="base">
                                        <p:cTn id="41" dur="500" fill="hold"/>
                                        <p:tgtEl>
                                          <p:spTgt spid="539"/>
                                        </p:tgtEl>
                                        <p:attrNameLst>
                                          <p:attrName>ppt_x</p:attrName>
                                        </p:attrNameLst>
                                      </p:cBhvr>
                                      <p:tavLst>
                                        <p:tav tm="0">
                                          <p:val>
                                            <p:strVal val="#ppt_x"/>
                                          </p:val>
                                        </p:tav>
                                        <p:tav tm="100000">
                                          <p:val>
                                            <p:strVal val="#ppt_x"/>
                                          </p:val>
                                        </p:tav>
                                      </p:tavLst>
                                    </p:anim>
                                    <p:anim calcmode="lin" valueType="num">
                                      <p:cBhvr additive="base">
                                        <p:cTn id="42" dur="500" fill="hold"/>
                                        <p:tgtEl>
                                          <p:spTgt spid="53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6"/>
          <p:cNvSpPr txBox="1">
            <a:spLocks noGrp="1"/>
          </p:cNvSpPr>
          <p:nvPr>
            <p:ph type="title"/>
          </p:nvPr>
        </p:nvSpPr>
        <p:spPr>
          <a:xfrm>
            <a:off x="0" y="167531"/>
            <a:ext cx="9143999" cy="481200"/>
          </a:xfrm>
          <a:prstGeom prst="rect">
            <a:avLst/>
          </a:prstGeom>
        </p:spPr>
        <p:txBody>
          <a:bodyPr spcFirstLastPara="1" wrap="square" lIns="91425" tIns="91425" rIns="91425" bIns="91425" anchor="ctr" anchorCtr="0">
            <a:noAutofit/>
          </a:bodyPr>
          <a:lstStyle/>
          <a:p>
            <a:pPr marL="6350" marR="1040765" indent="-6350">
              <a:lnSpc>
                <a:spcPct val="127000"/>
              </a:lnSpc>
              <a:spcAft>
                <a:spcPts val="1790"/>
              </a:spcAft>
            </a:pPr>
            <a:r>
              <a:rPr lang="vi-VN" sz="2400" dirty="0">
                <a:solidFill>
                  <a:schemeClr val="accent2"/>
                </a:solidFill>
                <a:ea typeface="Roboto" panose="02000000000000000000" pitchFamily="2" charset="0"/>
              </a:rPr>
              <a:t>Chương II: Kế Hoạch Thực Hiện Dự Án</a:t>
            </a:r>
            <a:endParaRPr lang="en-US" sz="2400" b="1" kern="0" dirty="0">
              <a:solidFill>
                <a:srgbClr val="000000"/>
              </a:solidFill>
              <a:effectLst/>
              <a:ea typeface="Roboto" panose="02000000000000000000" pitchFamily="2" charset="0"/>
            </a:endParaRPr>
          </a:p>
        </p:txBody>
      </p:sp>
      <p:grpSp>
        <p:nvGrpSpPr>
          <p:cNvPr id="1085" name="Google Shape;1085;p36"/>
          <p:cNvGrpSpPr/>
          <p:nvPr/>
        </p:nvGrpSpPr>
        <p:grpSpPr>
          <a:xfrm>
            <a:off x="3190788" y="1798142"/>
            <a:ext cx="1139650" cy="924007"/>
            <a:chOff x="3190788" y="1882442"/>
            <a:chExt cx="1139650" cy="924007"/>
          </a:xfrm>
        </p:grpSpPr>
        <p:sp>
          <p:nvSpPr>
            <p:cNvPr id="1086" name="Google Shape;1086;p36"/>
            <p:cNvSpPr/>
            <p:nvPr/>
          </p:nvSpPr>
          <p:spPr>
            <a:xfrm>
              <a:off x="3190788" y="1882442"/>
              <a:ext cx="1139650" cy="924007"/>
            </a:xfrm>
            <a:custGeom>
              <a:avLst/>
              <a:gdLst/>
              <a:ahLst/>
              <a:cxnLst/>
              <a:rect l="l" t="t" r="r" b="b"/>
              <a:pathLst>
                <a:path w="51031" h="41375" extrusionOk="0">
                  <a:moveTo>
                    <a:pt x="11942" y="1"/>
                  </a:moveTo>
                  <a:lnTo>
                    <a:pt x="0" y="20682"/>
                  </a:lnTo>
                  <a:lnTo>
                    <a:pt x="11942" y="41375"/>
                  </a:lnTo>
                  <a:lnTo>
                    <a:pt x="35826" y="41375"/>
                  </a:lnTo>
                  <a:lnTo>
                    <a:pt x="38267" y="37112"/>
                  </a:lnTo>
                  <a:lnTo>
                    <a:pt x="51030" y="36731"/>
                  </a:lnTo>
                  <a:lnTo>
                    <a:pt x="44553" y="26218"/>
                  </a:lnTo>
                  <a:lnTo>
                    <a:pt x="47768" y="20670"/>
                  </a:lnTo>
                  <a:lnTo>
                    <a:pt x="3582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87" name="Google Shape;1087;p36"/>
            <p:cNvSpPr/>
            <p:nvPr/>
          </p:nvSpPr>
          <p:spPr>
            <a:xfrm>
              <a:off x="3288621" y="196645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088" name="Google Shape;1088;p36"/>
          <p:cNvGrpSpPr/>
          <p:nvPr/>
        </p:nvGrpSpPr>
        <p:grpSpPr>
          <a:xfrm>
            <a:off x="3190788" y="2775249"/>
            <a:ext cx="1139650" cy="924030"/>
            <a:chOff x="3190788" y="2859549"/>
            <a:chExt cx="1139650" cy="924030"/>
          </a:xfrm>
        </p:grpSpPr>
        <p:sp>
          <p:nvSpPr>
            <p:cNvPr id="1089" name="Google Shape;1089;p36"/>
            <p:cNvSpPr/>
            <p:nvPr/>
          </p:nvSpPr>
          <p:spPr>
            <a:xfrm>
              <a:off x="3190788" y="2859549"/>
              <a:ext cx="1139650" cy="924030"/>
            </a:xfrm>
            <a:custGeom>
              <a:avLst/>
              <a:gdLst/>
              <a:ahLst/>
              <a:cxnLst/>
              <a:rect l="l" t="t" r="r" b="b"/>
              <a:pathLst>
                <a:path w="51031" h="41376" extrusionOk="0">
                  <a:moveTo>
                    <a:pt x="11942" y="1"/>
                  </a:moveTo>
                  <a:lnTo>
                    <a:pt x="0" y="20682"/>
                  </a:lnTo>
                  <a:lnTo>
                    <a:pt x="11942" y="41375"/>
                  </a:lnTo>
                  <a:lnTo>
                    <a:pt x="35826" y="41375"/>
                  </a:lnTo>
                  <a:lnTo>
                    <a:pt x="47768" y="20706"/>
                  </a:lnTo>
                  <a:lnTo>
                    <a:pt x="44553" y="15146"/>
                  </a:lnTo>
                  <a:lnTo>
                    <a:pt x="51030" y="4644"/>
                  </a:lnTo>
                  <a:lnTo>
                    <a:pt x="38267" y="4263"/>
                  </a:lnTo>
                  <a:lnTo>
                    <a:pt x="3582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90" name="Google Shape;1090;p36"/>
            <p:cNvSpPr/>
            <p:nvPr/>
          </p:nvSpPr>
          <p:spPr>
            <a:xfrm>
              <a:off x="3288621" y="294516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091" name="Google Shape;1091;p36"/>
          <p:cNvGrpSpPr/>
          <p:nvPr/>
        </p:nvGrpSpPr>
        <p:grpSpPr>
          <a:xfrm>
            <a:off x="4813709" y="1798142"/>
            <a:ext cx="1139650" cy="924007"/>
            <a:chOff x="4813709" y="1882442"/>
            <a:chExt cx="1139650" cy="924007"/>
          </a:xfrm>
        </p:grpSpPr>
        <p:sp>
          <p:nvSpPr>
            <p:cNvPr id="1092" name="Google Shape;1092;p36"/>
            <p:cNvSpPr/>
            <p:nvPr/>
          </p:nvSpPr>
          <p:spPr>
            <a:xfrm>
              <a:off x="4813709" y="1882442"/>
              <a:ext cx="1139650" cy="924007"/>
            </a:xfrm>
            <a:custGeom>
              <a:avLst/>
              <a:gdLst/>
              <a:ahLst/>
              <a:cxnLst/>
              <a:rect l="l" t="t" r="r" b="b"/>
              <a:pathLst>
                <a:path w="51031" h="41375" extrusionOk="0">
                  <a:moveTo>
                    <a:pt x="15205" y="1"/>
                  </a:moveTo>
                  <a:lnTo>
                    <a:pt x="3263" y="20670"/>
                  </a:lnTo>
                  <a:lnTo>
                    <a:pt x="6478" y="26230"/>
                  </a:lnTo>
                  <a:lnTo>
                    <a:pt x="1" y="36731"/>
                  </a:lnTo>
                  <a:lnTo>
                    <a:pt x="12764" y="37124"/>
                  </a:lnTo>
                  <a:lnTo>
                    <a:pt x="15205" y="41375"/>
                  </a:lnTo>
                  <a:lnTo>
                    <a:pt x="39089" y="41375"/>
                  </a:lnTo>
                  <a:lnTo>
                    <a:pt x="51031" y="20682"/>
                  </a:lnTo>
                  <a:lnTo>
                    <a:pt x="3908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93" name="Google Shape;1093;p36"/>
            <p:cNvSpPr/>
            <p:nvPr/>
          </p:nvSpPr>
          <p:spPr>
            <a:xfrm>
              <a:off x="4984409" y="196645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094" name="Google Shape;1094;p36"/>
          <p:cNvGrpSpPr/>
          <p:nvPr/>
        </p:nvGrpSpPr>
        <p:grpSpPr>
          <a:xfrm>
            <a:off x="4813709" y="2775249"/>
            <a:ext cx="1139650" cy="924030"/>
            <a:chOff x="4813709" y="2859549"/>
            <a:chExt cx="1139650" cy="924030"/>
          </a:xfrm>
        </p:grpSpPr>
        <p:sp>
          <p:nvSpPr>
            <p:cNvPr id="1095" name="Google Shape;1095;p36"/>
            <p:cNvSpPr/>
            <p:nvPr/>
          </p:nvSpPr>
          <p:spPr>
            <a:xfrm>
              <a:off x="4813709" y="2859549"/>
              <a:ext cx="1139650" cy="924030"/>
            </a:xfrm>
            <a:custGeom>
              <a:avLst/>
              <a:gdLst/>
              <a:ahLst/>
              <a:cxnLst/>
              <a:rect l="l" t="t" r="r" b="b"/>
              <a:pathLst>
                <a:path w="51031" h="41376" extrusionOk="0">
                  <a:moveTo>
                    <a:pt x="15205" y="1"/>
                  </a:moveTo>
                  <a:lnTo>
                    <a:pt x="12764" y="4263"/>
                  </a:lnTo>
                  <a:lnTo>
                    <a:pt x="1" y="4632"/>
                  </a:lnTo>
                  <a:lnTo>
                    <a:pt x="6478" y="15146"/>
                  </a:lnTo>
                  <a:lnTo>
                    <a:pt x="3263" y="20706"/>
                  </a:lnTo>
                  <a:lnTo>
                    <a:pt x="15205" y="41375"/>
                  </a:lnTo>
                  <a:lnTo>
                    <a:pt x="39089" y="41375"/>
                  </a:lnTo>
                  <a:lnTo>
                    <a:pt x="51031" y="20682"/>
                  </a:lnTo>
                  <a:lnTo>
                    <a:pt x="3908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96" name="Google Shape;1096;p36"/>
            <p:cNvSpPr/>
            <p:nvPr/>
          </p:nvSpPr>
          <p:spPr>
            <a:xfrm>
              <a:off x="4984409" y="294516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097" name="Google Shape;1097;p36"/>
          <p:cNvGrpSpPr/>
          <p:nvPr/>
        </p:nvGrpSpPr>
        <p:grpSpPr>
          <a:xfrm>
            <a:off x="4038682" y="1302811"/>
            <a:ext cx="1066779" cy="1169687"/>
            <a:chOff x="4038682" y="1387111"/>
            <a:chExt cx="1066779" cy="1169687"/>
          </a:xfrm>
        </p:grpSpPr>
        <p:sp>
          <p:nvSpPr>
            <p:cNvPr id="1098" name="Google Shape;1098;p36"/>
            <p:cNvSpPr/>
            <p:nvPr/>
          </p:nvSpPr>
          <p:spPr>
            <a:xfrm>
              <a:off x="4038682" y="1387111"/>
              <a:ext cx="1066779" cy="1169687"/>
            </a:xfrm>
            <a:custGeom>
              <a:avLst/>
              <a:gdLst/>
              <a:ahLst/>
              <a:cxnLst/>
              <a:rect l="l" t="t" r="r" b="b"/>
              <a:pathLst>
                <a:path w="47768" h="52376" extrusionOk="0">
                  <a:moveTo>
                    <a:pt x="11942" y="0"/>
                  </a:moveTo>
                  <a:lnTo>
                    <a:pt x="0" y="20622"/>
                  </a:lnTo>
                  <a:lnTo>
                    <a:pt x="11942" y="41232"/>
                  </a:lnTo>
                  <a:lnTo>
                    <a:pt x="17455" y="41232"/>
                  </a:lnTo>
                  <a:lnTo>
                    <a:pt x="23884" y="52376"/>
                  </a:lnTo>
                  <a:lnTo>
                    <a:pt x="30325" y="41232"/>
                  </a:lnTo>
                  <a:lnTo>
                    <a:pt x="35826" y="41232"/>
                  </a:lnTo>
                  <a:lnTo>
                    <a:pt x="47768" y="20622"/>
                  </a:lnTo>
                  <a:lnTo>
                    <a:pt x="35826"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99" name="Google Shape;1099;p36"/>
            <p:cNvSpPr/>
            <p:nvPr/>
          </p:nvSpPr>
          <p:spPr>
            <a:xfrm>
              <a:off x="4136515" y="147031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00" name="Google Shape;1100;p36"/>
          <p:cNvGrpSpPr/>
          <p:nvPr/>
        </p:nvGrpSpPr>
        <p:grpSpPr>
          <a:xfrm>
            <a:off x="4038682" y="3004421"/>
            <a:ext cx="1066779" cy="1169441"/>
            <a:chOff x="4038682" y="3109214"/>
            <a:chExt cx="1066779" cy="1169441"/>
          </a:xfrm>
        </p:grpSpPr>
        <p:sp>
          <p:nvSpPr>
            <p:cNvPr id="1101" name="Google Shape;1101;p36"/>
            <p:cNvSpPr/>
            <p:nvPr/>
          </p:nvSpPr>
          <p:spPr>
            <a:xfrm>
              <a:off x="4038682" y="3109214"/>
              <a:ext cx="1066779" cy="1169441"/>
            </a:xfrm>
            <a:custGeom>
              <a:avLst/>
              <a:gdLst/>
              <a:ahLst/>
              <a:cxnLst/>
              <a:rect l="l" t="t" r="r" b="b"/>
              <a:pathLst>
                <a:path w="47768" h="52365" extrusionOk="0">
                  <a:moveTo>
                    <a:pt x="23884" y="1"/>
                  </a:moveTo>
                  <a:lnTo>
                    <a:pt x="17455" y="11145"/>
                  </a:lnTo>
                  <a:lnTo>
                    <a:pt x="11942" y="11145"/>
                  </a:lnTo>
                  <a:lnTo>
                    <a:pt x="0" y="31755"/>
                  </a:lnTo>
                  <a:lnTo>
                    <a:pt x="11942" y="52364"/>
                  </a:lnTo>
                  <a:lnTo>
                    <a:pt x="35826" y="52364"/>
                  </a:lnTo>
                  <a:lnTo>
                    <a:pt x="47768" y="31755"/>
                  </a:lnTo>
                  <a:lnTo>
                    <a:pt x="35826" y="11145"/>
                  </a:lnTo>
                  <a:lnTo>
                    <a:pt x="30325" y="11145"/>
                  </a:lnTo>
                  <a:lnTo>
                    <a:pt x="2388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2" name="Google Shape;1102;p36"/>
            <p:cNvSpPr/>
            <p:nvPr/>
          </p:nvSpPr>
          <p:spPr>
            <a:xfrm>
              <a:off x="4136515" y="344130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03" name="Google Shape;1103;p36"/>
          <p:cNvGrpSpPr/>
          <p:nvPr/>
        </p:nvGrpSpPr>
        <p:grpSpPr>
          <a:xfrm>
            <a:off x="5247414" y="3063808"/>
            <a:ext cx="345074" cy="346893"/>
            <a:chOff x="6069423" y="2891892"/>
            <a:chExt cx="362321" cy="364231"/>
          </a:xfrm>
        </p:grpSpPr>
        <p:sp>
          <p:nvSpPr>
            <p:cNvPr id="1104" name="Google Shape;1104;p36"/>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5" name="Google Shape;1105;p36"/>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6" name="Google Shape;1106;p36"/>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7" name="Google Shape;1107;p36"/>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8" name="Google Shape;1108;p36"/>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9" name="Google Shape;1109;p36"/>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10" name="Google Shape;1110;p36"/>
          <p:cNvGrpSpPr/>
          <p:nvPr/>
        </p:nvGrpSpPr>
        <p:grpSpPr>
          <a:xfrm>
            <a:off x="4405135" y="3600636"/>
            <a:ext cx="333888" cy="267105"/>
            <a:chOff x="7500054" y="2934735"/>
            <a:chExt cx="350576" cy="280454"/>
          </a:xfrm>
        </p:grpSpPr>
        <p:sp>
          <p:nvSpPr>
            <p:cNvPr id="1111"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2"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3"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4"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5"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6"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7"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8"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19" name="Google Shape;1119;p36"/>
          <p:cNvGrpSpPr/>
          <p:nvPr/>
        </p:nvGrpSpPr>
        <p:grpSpPr>
          <a:xfrm>
            <a:off x="5266542" y="2106630"/>
            <a:ext cx="306817" cy="307029"/>
            <a:chOff x="4206763" y="2450951"/>
            <a:chExt cx="322151" cy="322374"/>
          </a:xfrm>
        </p:grpSpPr>
        <p:sp>
          <p:nvSpPr>
            <p:cNvPr id="1120" name="Google Shape;1120;p36"/>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1" name="Google Shape;1121;p36"/>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22" name="Google Shape;1122;p36"/>
          <p:cNvGrpSpPr/>
          <p:nvPr/>
        </p:nvGrpSpPr>
        <p:grpSpPr>
          <a:xfrm>
            <a:off x="3564988" y="3077889"/>
            <a:ext cx="318367" cy="318731"/>
            <a:chOff x="3725461" y="2444712"/>
            <a:chExt cx="334279" cy="334661"/>
          </a:xfrm>
        </p:grpSpPr>
        <p:sp>
          <p:nvSpPr>
            <p:cNvPr id="1123" name="Google Shape;1123;p36"/>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4" name="Google Shape;1124;p36"/>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5" name="Google Shape;1125;p36"/>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6" name="Google Shape;1126;p36"/>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7" name="Google Shape;1127;p36"/>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8" name="Google Shape;1128;p36"/>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9" name="Google Shape;1129;p36"/>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30" name="Google Shape;1130;p36"/>
          <p:cNvGrpSpPr/>
          <p:nvPr/>
        </p:nvGrpSpPr>
        <p:grpSpPr>
          <a:xfrm>
            <a:off x="4390689" y="1601492"/>
            <a:ext cx="362778" cy="323430"/>
            <a:chOff x="855096" y="1504485"/>
            <a:chExt cx="380910" cy="339594"/>
          </a:xfrm>
        </p:grpSpPr>
        <p:sp>
          <p:nvSpPr>
            <p:cNvPr id="1131" name="Google Shape;1131;p36"/>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2" name="Google Shape;1132;p36"/>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3" name="Google Shape;1133;p36"/>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4" name="Google Shape;1134;p36"/>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5" name="Google Shape;1135;p36"/>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36" name="Google Shape;1136;p36"/>
          <p:cNvGrpSpPr/>
          <p:nvPr/>
        </p:nvGrpSpPr>
        <p:grpSpPr>
          <a:xfrm>
            <a:off x="3564581" y="2109362"/>
            <a:ext cx="344741" cy="299966"/>
            <a:chOff x="3716358" y="1544655"/>
            <a:chExt cx="361971" cy="314958"/>
          </a:xfrm>
        </p:grpSpPr>
        <p:sp>
          <p:nvSpPr>
            <p:cNvPr id="1137" name="Google Shape;1137;p36"/>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8" name="Google Shape;1138;p36"/>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9" name="Google Shape;1139;p36"/>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0" name="Google Shape;1140;p36"/>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1" name="Google Shape;1141;p36"/>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nvGrpSpPr>
            <p:cNvPr id="1142" name="Google Shape;1142;p36"/>
            <p:cNvGrpSpPr/>
            <p:nvPr/>
          </p:nvGrpSpPr>
          <p:grpSpPr>
            <a:xfrm>
              <a:off x="3716358" y="1544655"/>
              <a:ext cx="361971" cy="314958"/>
              <a:chOff x="3716358" y="1544655"/>
              <a:chExt cx="361971" cy="314958"/>
            </a:xfrm>
          </p:grpSpPr>
          <p:sp>
            <p:nvSpPr>
              <p:cNvPr id="1143" name="Google Shape;1143;p36"/>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4" name="Google Shape;1144;p36"/>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5" name="Google Shape;1145;p36"/>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6" name="Google Shape;1146;p36"/>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7" name="Google Shape;1147;p36"/>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grpSp>
        <p:nvGrpSpPr>
          <p:cNvPr id="1148" name="Google Shape;1148;p36"/>
          <p:cNvGrpSpPr/>
          <p:nvPr/>
        </p:nvGrpSpPr>
        <p:grpSpPr>
          <a:xfrm>
            <a:off x="6118413" y="1245614"/>
            <a:ext cx="2943812" cy="855521"/>
            <a:chOff x="6344594" y="1335263"/>
            <a:chExt cx="2082231" cy="855521"/>
          </a:xfrm>
        </p:grpSpPr>
        <p:sp>
          <p:nvSpPr>
            <p:cNvPr id="1149" name="Google Shape;1149;p36"/>
            <p:cNvSpPr txBox="1"/>
            <p:nvPr/>
          </p:nvSpPr>
          <p:spPr>
            <a:xfrm>
              <a:off x="6344594" y="1600684"/>
              <a:ext cx="2079600" cy="59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Xây dựng giao diện -&gt; Xây dựng hệ thống -&gt; Xây dựng tài liệu hướng dẫn</a:t>
              </a:r>
              <a:endParaRPr sz="1200" dirty="0">
                <a:latin typeface="Roboto" panose="02000000000000000000" pitchFamily="2" charset="0"/>
                <a:ea typeface="Roboto"/>
                <a:cs typeface="Arial" panose="020B0604020202020204" pitchFamily="34" charset="0"/>
                <a:sym typeface="Roboto"/>
              </a:endParaRPr>
            </a:p>
          </p:txBody>
        </p:sp>
        <p:sp>
          <p:nvSpPr>
            <p:cNvPr id="1150" name="Google Shape;1150;p36"/>
            <p:cNvSpPr txBox="1"/>
            <p:nvPr/>
          </p:nvSpPr>
          <p:spPr>
            <a:xfrm>
              <a:off x="6347225" y="1335263"/>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1"/>
                  </a:solidFill>
                  <a:latin typeface="Roboto" panose="02000000000000000000" pitchFamily="2" charset="0"/>
                  <a:ea typeface="Fira Sans Extra Condensed Medium"/>
                  <a:cs typeface="Arial" panose="020B0604020202020204" pitchFamily="34" charset="0"/>
                  <a:sym typeface="Fira Sans Extra Condensed Medium"/>
                </a:rPr>
                <a:t>Xây dựng website và app</a:t>
              </a:r>
              <a:endParaRPr sz="1700" dirty="0">
                <a:solidFill>
                  <a:schemeClr val="accent1"/>
                </a:solidFill>
                <a:latin typeface="Roboto" panose="02000000000000000000" pitchFamily="2" charset="0"/>
                <a:ea typeface="Fira Sans Extra Condensed Medium"/>
                <a:cs typeface="Arial" panose="020B0604020202020204" pitchFamily="34" charset="0"/>
                <a:sym typeface="Fira Sans Extra Condensed Medium"/>
              </a:endParaRPr>
            </a:p>
          </p:txBody>
        </p:sp>
      </p:grpSp>
      <p:grpSp>
        <p:nvGrpSpPr>
          <p:cNvPr id="1151" name="Google Shape;1151;p36"/>
          <p:cNvGrpSpPr/>
          <p:nvPr/>
        </p:nvGrpSpPr>
        <p:grpSpPr>
          <a:xfrm>
            <a:off x="6118413" y="2498790"/>
            <a:ext cx="2936372" cy="863315"/>
            <a:chOff x="6344594" y="2397434"/>
            <a:chExt cx="2082231" cy="863315"/>
          </a:xfrm>
        </p:grpSpPr>
        <p:sp>
          <p:nvSpPr>
            <p:cNvPr id="1152" name="Google Shape;1152;p36"/>
            <p:cNvSpPr txBox="1"/>
            <p:nvPr/>
          </p:nvSpPr>
          <p:spPr>
            <a:xfrm>
              <a:off x="6344594" y="2670650"/>
              <a:ext cx="2079600" cy="59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Viết testcase -&gt; Kiểm thử -&gt; Sửa lỗi -&gt; Báo cáo</a:t>
              </a:r>
              <a:endParaRPr sz="1200" dirty="0">
                <a:latin typeface="Roboto" panose="02000000000000000000" pitchFamily="2" charset="0"/>
                <a:ea typeface="Roboto"/>
                <a:cs typeface="Arial" panose="020B0604020202020204" pitchFamily="34" charset="0"/>
                <a:sym typeface="Roboto"/>
              </a:endParaRPr>
            </a:p>
          </p:txBody>
        </p:sp>
        <p:sp>
          <p:nvSpPr>
            <p:cNvPr id="1153" name="Google Shape;1153;p36"/>
            <p:cNvSpPr txBox="1"/>
            <p:nvPr/>
          </p:nvSpPr>
          <p:spPr>
            <a:xfrm>
              <a:off x="6347225" y="2397434"/>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2"/>
                  </a:solidFill>
                  <a:latin typeface="Roboto" panose="02000000000000000000" pitchFamily="2" charset="0"/>
                  <a:ea typeface="Fira Sans Extra Condensed Medium"/>
                  <a:cs typeface="Arial" panose="020B0604020202020204" pitchFamily="34" charset="0"/>
                  <a:sym typeface="Fira Sans Extra Condensed Medium"/>
                </a:rPr>
                <a:t>Kiểm thử</a:t>
              </a:r>
              <a:endParaRPr sz="1700" dirty="0">
                <a:solidFill>
                  <a:schemeClr val="accent2"/>
                </a:solidFill>
                <a:latin typeface="Roboto" panose="02000000000000000000" pitchFamily="2" charset="0"/>
                <a:ea typeface="Fira Sans Extra Condensed Medium"/>
                <a:cs typeface="Arial" panose="020B0604020202020204" pitchFamily="34" charset="0"/>
                <a:sym typeface="Fira Sans Extra Condensed Medium"/>
              </a:endParaRPr>
            </a:p>
          </p:txBody>
        </p:sp>
      </p:grpSp>
      <p:grpSp>
        <p:nvGrpSpPr>
          <p:cNvPr id="1154" name="Google Shape;1154;p36"/>
          <p:cNvGrpSpPr/>
          <p:nvPr/>
        </p:nvGrpSpPr>
        <p:grpSpPr>
          <a:xfrm>
            <a:off x="5654040" y="4016489"/>
            <a:ext cx="3404463" cy="862918"/>
            <a:chOff x="6344595" y="3467400"/>
            <a:chExt cx="2082230" cy="862918"/>
          </a:xfrm>
        </p:grpSpPr>
        <p:sp>
          <p:nvSpPr>
            <p:cNvPr id="1155" name="Google Shape;1155;p36"/>
            <p:cNvSpPr txBox="1"/>
            <p:nvPr/>
          </p:nvSpPr>
          <p:spPr>
            <a:xfrm>
              <a:off x="6344595" y="3740218"/>
              <a:ext cx="2079600" cy="59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Chỉnh sửa tài liệu hướng dẫn -&gt; Deploy ứng dụng -&gt; Chuẩn bị bài thuyết trình -&gt; báo cáo</a:t>
              </a:r>
              <a:endParaRPr sz="1200" dirty="0">
                <a:latin typeface="Roboto" panose="02000000000000000000" pitchFamily="2" charset="0"/>
                <a:ea typeface="Roboto"/>
                <a:cs typeface="Arial" panose="020B0604020202020204" pitchFamily="34" charset="0"/>
                <a:sym typeface="Roboto"/>
              </a:endParaRPr>
            </a:p>
          </p:txBody>
        </p:sp>
        <p:sp>
          <p:nvSpPr>
            <p:cNvPr id="1156" name="Google Shape;1156;p36"/>
            <p:cNvSpPr txBox="1"/>
            <p:nvPr/>
          </p:nvSpPr>
          <p:spPr>
            <a:xfrm>
              <a:off x="6347225" y="3467400"/>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3"/>
                  </a:solidFill>
                  <a:latin typeface="Roboto" panose="02000000000000000000" pitchFamily="2" charset="0"/>
                  <a:ea typeface="Fira Sans Extra Condensed Medium"/>
                  <a:cs typeface="Arial" panose="020B0604020202020204" pitchFamily="34" charset="0"/>
                  <a:sym typeface="Fira Sans Extra Condensed Medium"/>
                </a:rPr>
                <a:t>Kết thúc và báo cáo sản phẩm</a:t>
              </a:r>
              <a:endParaRPr sz="1700" dirty="0">
                <a:solidFill>
                  <a:schemeClr val="accent3"/>
                </a:solidFill>
                <a:latin typeface="Roboto" panose="02000000000000000000" pitchFamily="2" charset="0"/>
                <a:ea typeface="Fira Sans Extra Condensed Medium"/>
                <a:cs typeface="Arial" panose="020B0604020202020204" pitchFamily="34" charset="0"/>
                <a:sym typeface="Fira Sans Extra Condensed Medium"/>
              </a:endParaRPr>
            </a:p>
          </p:txBody>
        </p:sp>
      </p:grpSp>
      <p:grpSp>
        <p:nvGrpSpPr>
          <p:cNvPr id="1157" name="Google Shape;1157;p36"/>
          <p:cNvGrpSpPr/>
          <p:nvPr/>
        </p:nvGrpSpPr>
        <p:grpSpPr>
          <a:xfrm>
            <a:off x="161025" y="1245614"/>
            <a:ext cx="2604374" cy="1062171"/>
            <a:chOff x="710272" y="1456088"/>
            <a:chExt cx="2089253" cy="1062171"/>
          </a:xfrm>
        </p:grpSpPr>
        <p:sp>
          <p:nvSpPr>
            <p:cNvPr id="1158" name="Google Shape;1158;p36"/>
            <p:cNvSpPr txBox="1"/>
            <p:nvPr/>
          </p:nvSpPr>
          <p:spPr>
            <a:xfrm>
              <a:off x="710272" y="1814154"/>
              <a:ext cx="2079600" cy="7041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Thu thập yêu cầu -&gt; phân tích thông tin -&gt; đề xuất giải pháp cho dự án</a:t>
              </a:r>
            </a:p>
          </p:txBody>
        </p:sp>
        <p:sp>
          <p:nvSpPr>
            <p:cNvPr id="1159" name="Google Shape;1159;p36"/>
            <p:cNvSpPr txBox="1"/>
            <p:nvPr/>
          </p:nvSpPr>
          <p:spPr>
            <a:xfrm>
              <a:off x="719925" y="1456088"/>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6"/>
                  </a:solidFill>
                  <a:latin typeface="Roboto" panose="02000000000000000000" pitchFamily="2" charset="0"/>
                  <a:ea typeface="Fira Sans Extra Condensed Medium"/>
                  <a:cs typeface="Arial" panose="020B0604020202020204" pitchFamily="34" charset="0"/>
                  <a:sym typeface="Fira Sans Extra Condensed Medium"/>
                </a:rPr>
                <a:t>Lập kế hoạch và tài liệu yêu cầu</a:t>
              </a:r>
              <a:endParaRPr sz="1700" dirty="0">
                <a:solidFill>
                  <a:schemeClr val="accent6"/>
                </a:solidFill>
                <a:latin typeface="Roboto" panose="02000000000000000000" pitchFamily="2" charset="0"/>
                <a:ea typeface="Fira Sans Extra Condensed Medium"/>
                <a:cs typeface="Arial" panose="020B0604020202020204" pitchFamily="34" charset="0"/>
                <a:sym typeface="Fira Sans Extra Condensed Medium"/>
              </a:endParaRPr>
            </a:p>
          </p:txBody>
        </p:sp>
      </p:grpSp>
      <p:grpSp>
        <p:nvGrpSpPr>
          <p:cNvPr id="1160" name="Google Shape;1160;p36"/>
          <p:cNvGrpSpPr/>
          <p:nvPr/>
        </p:nvGrpSpPr>
        <p:grpSpPr>
          <a:xfrm>
            <a:off x="126380" y="2528660"/>
            <a:ext cx="3035917" cy="1780047"/>
            <a:chOff x="692265" y="2518063"/>
            <a:chExt cx="2423781" cy="1780047"/>
          </a:xfrm>
        </p:grpSpPr>
        <p:sp>
          <p:nvSpPr>
            <p:cNvPr id="1161" name="Google Shape;1161;p36"/>
            <p:cNvSpPr txBox="1"/>
            <p:nvPr/>
          </p:nvSpPr>
          <p:spPr>
            <a:xfrm>
              <a:off x="692265" y="2919851"/>
              <a:ext cx="2423781" cy="13782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Phân tích yêu cầu -&gt; xác định yêu cầu chức năng -&gt; xác định yêu cầu phi chức năng -&gt; xác định quy tắc nghiệp vụ -&gt; Mô hình hóa chức năng và cấu trúc hệ thống</a:t>
              </a:r>
              <a:endParaRPr sz="1200" dirty="0">
                <a:latin typeface="Roboto" panose="02000000000000000000" pitchFamily="2" charset="0"/>
                <a:ea typeface="Roboto"/>
                <a:cs typeface="Arial" panose="020B0604020202020204" pitchFamily="34" charset="0"/>
                <a:sym typeface="Roboto"/>
              </a:endParaRPr>
            </a:p>
          </p:txBody>
        </p:sp>
        <p:sp>
          <p:nvSpPr>
            <p:cNvPr id="1162" name="Google Shape;1162;p36"/>
            <p:cNvSpPr txBox="1"/>
            <p:nvPr/>
          </p:nvSpPr>
          <p:spPr>
            <a:xfrm>
              <a:off x="719925" y="2518063"/>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solidFill>
                  <a:latin typeface="Roboto" panose="02000000000000000000" pitchFamily="2" charset="0"/>
                  <a:ea typeface="Fira Sans Extra Condensed Medium"/>
                  <a:cs typeface="Arial" panose="020B0604020202020204" pitchFamily="34" charset="0"/>
                  <a:sym typeface="Fira Sans Extra Condensed Medium"/>
                </a:rPr>
                <a:t>Phân tích và xác định yêu cầu hệ thống</a:t>
              </a:r>
              <a:endParaRPr sz="1700" dirty="0">
                <a:solidFill>
                  <a:schemeClr val="accent5"/>
                </a:solidFill>
                <a:latin typeface="Roboto" panose="02000000000000000000" pitchFamily="2" charset="0"/>
                <a:ea typeface="Fira Sans Extra Condensed Medium"/>
                <a:cs typeface="Arial" panose="020B0604020202020204" pitchFamily="34" charset="0"/>
                <a:sym typeface="Fira Sans Extra Condensed Medium"/>
              </a:endParaRPr>
            </a:p>
          </p:txBody>
        </p:sp>
      </p:grpSp>
      <p:grpSp>
        <p:nvGrpSpPr>
          <p:cNvPr id="1163" name="Google Shape;1163;p36"/>
          <p:cNvGrpSpPr/>
          <p:nvPr/>
        </p:nvGrpSpPr>
        <p:grpSpPr>
          <a:xfrm>
            <a:off x="123750" y="4174982"/>
            <a:ext cx="3067034" cy="863066"/>
            <a:chOff x="713748" y="3588225"/>
            <a:chExt cx="2085777" cy="863066"/>
          </a:xfrm>
        </p:grpSpPr>
        <p:sp>
          <p:nvSpPr>
            <p:cNvPr id="1164" name="Google Shape;1164;p36"/>
            <p:cNvSpPr txBox="1"/>
            <p:nvPr/>
          </p:nvSpPr>
          <p:spPr>
            <a:xfrm>
              <a:off x="713748" y="3861191"/>
              <a:ext cx="2079600" cy="5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Xây dựng csdl -&gt; thiết kế giao diện</a:t>
              </a:r>
              <a:endParaRPr sz="1200" dirty="0">
                <a:latin typeface="Roboto" panose="02000000000000000000" pitchFamily="2" charset="0"/>
                <a:ea typeface="Roboto"/>
                <a:cs typeface="Arial" panose="020B0604020202020204" pitchFamily="34" charset="0"/>
                <a:sym typeface="Roboto"/>
              </a:endParaRPr>
            </a:p>
          </p:txBody>
        </p:sp>
        <p:sp>
          <p:nvSpPr>
            <p:cNvPr id="1165" name="Google Shape;1165;p36"/>
            <p:cNvSpPr txBox="1"/>
            <p:nvPr/>
          </p:nvSpPr>
          <p:spPr>
            <a:xfrm>
              <a:off x="719925" y="3588225"/>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4"/>
                  </a:solidFill>
                  <a:latin typeface="Roboto" panose="02000000000000000000" pitchFamily="2" charset="0"/>
                  <a:ea typeface="Fira Sans Extra Condensed Medium"/>
                  <a:cs typeface="Arial" panose="020B0604020202020204" pitchFamily="34" charset="0"/>
                  <a:sym typeface="Fira Sans Extra Condensed Medium"/>
                </a:rPr>
                <a:t>Thiết kế hệ thống</a:t>
              </a:r>
              <a:endParaRPr sz="1700" dirty="0">
                <a:solidFill>
                  <a:schemeClr val="accent4"/>
                </a:solidFill>
                <a:latin typeface="Roboto" panose="02000000000000000000" pitchFamily="2" charset="0"/>
                <a:ea typeface="Fira Sans Extra Condensed Medium"/>
                <a:cs typeface="Arial" panose="020B0604020202020204" pitchFamily="34" charset="0"/>
                <a:sym typeface="Fira Sans Extra Condensed Medium"/>
              </a:endParaRPr>
            </a:p>
          </p:txBody>
        </p:sp>
      </p:grpSp>
      <p:sp>
        <p:nvSpPr>
          <p:cNvPr id="3" name="Google Shape;1084;p36">
            <a:extLst>
              <a:ext uri="{FF2B5EF4-FFF2-40B4-BE49-F238E27FC236}">
                <a16:creationId xmlns:a16="http://schemas.microsoft.com/office/drawing/2014/main" id="{46FE5A05-055A-1907-D953-679B7E4DEF25}"/>
              </a:ext>
            </a:extLst>
          </p:cNvPr>
          <p:cNvSpPr txBox="1">
            <a:spLocks/>
          </p:cNvSpPr>
          <p:nvPr/>
        </p:nvSpPr>
        <p:spPr>
          <a:xfrm>
            <a:off x="-28646" y="669201"/>
            <a:ext cx="9143999"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6350" marR="1040765" indent="-6350" algn="l">
              <a:lnSpc>
                <a:spcPct val="127000"/>
              </a:lnSpc>
              <a:spcAft>
                <a:spcPts val="1790"/>
              </a:spcAft>
            </a:pPr>
            <a:r>
              <a:rPr lang="en-US" sz="2000" b="1" dirty="0">
                <a:solidFill>
                  <a:schemeClr val="accent5"/>
                </a:solidFill>
                <a:latin typeface="Roboto" panose="02000000000000000000" pitchFamily="2" charset="0"/>
                <a:ea typeface="Roboto" panose="02000000000000000000" pitchFamily="2" charset="0"/>
                <a:cs typeface="Arial" panose="020B0604020202020204" pitchFamily="34" charset="0"/>
              </a:rPr>
              <a:t>Kiểm soát tiến độ</a:t>
            </a:r>
          </a:p>
        </p:txBody>
      </p:sp>
      <p:sp>
        <p:nvSpPr>
          <p:cNvPr id="2" name="TextBox 1">
            <a:extLst>
              <a:ext uri="{FF2B5EF4-FFF2-40B4-BE49-F238E27FC236}">
                <a16:creationId xmlns:a16="http://schemas.microsoft.com/office/drawing/2014/main" id="{28D7DB34-19AE-16F7-6F83-B870CE165280}"/>
              </a:ext>
            </a:extLst>
          </p:cNvPr>
          <p:cNvSpPr txBox="1"/>
          <p:nvPr/>
        </p:nvSpPr>
        <p:spPr>
          <a:xfrm>
            <a:off x="8772847" y="482208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8</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99460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84"/>
                                        </p:tgtEl>
                                        <p:attrNameLst>
                                          <p:attrName>style.visibility</p:attrName>
                                        </p:attrNameLst>
                                      </p:cBhvr>
                                      <p:to>
                                        <p:strVal val="visible"/>
                                      </p:to>
                                    </p:set>
                                    <p:animEffect transition="in" filter="wipe(down)">
                                      <p:cBhvr>
                                        <p:cTn id="7" dur="500"/>
                                        <p:tgtEl>
                                          <p:spTgt spid="108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57"/>
                                        </p:tgtEl>
                                        <p:attrNameLst>
                                          <p:attrName>style.visibility</p:attrName>
                                        </p:attrNameLst>
                                      </p:cBhvr>
                                      <p:to>
                                        <p:strVal val="visible"/>
                                      </p:to>
                                    </p:set>
                                    <p:animEffect transition="in" filter="barn(inVertical)">
                                      <p:cBhvr>
                                        <p:cTn id="19" dur="500"/>
                                        <p:tgtEl>
                                          <p:spTgt spid="115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60"/>
                                        </p:tgtEl>
                                        <p:attrNameLst>
                                          <p:attrName>style.visibility</p:attrName>
                                        </p:attrNameLst>
                                      </p:cBhvr>
                                      <p:to>
                                        <p:strVal val="visible"/>
                                      </p:to>
                                    </p:set>
                                    <p:anim calcmode="lin" valueType="num">
                                      <p:cBhvr additive="base">
                                        <p:cTn id="24" dur="500" fill="hold"/>
                                        <p:tgtEl>
                                          <p:spTgt spid="1160"/>
                                        </p:tgtEl>
                                        <p:attrNameLst>
                                          <p:attrName>ppt_x</p:attrName>
                                        </p:attrNameLst>
                                      </p:cBhvr>
                                      <p:tavLst>
                                        <p:tav tm="0">
                                          <p:val>
                                            <p:strVal val="#ppt_x"/>
                                          </p:val>
                                        </p:tav>
                                        <p:tav tm="100000">
                                          <p:val>
                                            <p:strVal val="#ppt_x"/>
                                          </p:val>
                                        </p:tav>
                                      </p:tavLst>
                                    </p:anim>
                                    <p:anim calcmode="lin" valueType="num">
                                      <p:cBhvr additive="base">
                                        <p:cTn id="25" dur="500" fill="hold"/>
                                        <p:tgtEl>
                                          <p:spTgt spid="116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163"/>
                                        </p:tgtEl>
                                        <p:attrNameLst>
                                          <p:attrName>style.visibility</p:attrName>
                                        </p:attrNameLst>
                                      </p:cBhvr>
                                      <p:to>
                                        <p:strVal val="visible"/>
                                      </p:to>
                                    </p:set>
                                    <p:animEffect transition="in" filter="circle(in)">
                                      <p:cBhvr>
                                        <p:cTn id="30" dur="2000"/>
                                        <p:tgtEl>
                                          <p:spTgt spid="116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148"/>
                                        </p:tgtEl>
                                        <p:attrNameLst>
                                          <p:attrName>style.visibility</p:attrName>
                                        </p:attrNameLst>
                                      </p:cBhvr>
                                      <p:to>
                                        <p:strVal val="visible"/>
                                      </p:to>
                                    </p:set>
                                    <p:animEffect transition="in" filter="barn(inVertical)">
                                      <p:cBhvr>
                                        <p:cTn id="35" dur="500"/>
                                        <p:tgtEl>
                                          <p:spTgt spid="114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51"/>
                                        </p:tgtEl>
                                        <p:attrNameLst>
                                          <p:attrName>style.visibility</p:attrName>
                                        </p:attrNameLst>
                                      </p:cBhvr>
                                      <p:to>
                                        <p:strVal val="visible"/>
                                      </p:to>
                                    </p:set>
                                    <p:anim calcmode="lin" valueType="num">
                                      <p:cBhvr additive="base">
                                        <p:cTn id="40" dur="500" fill="hold"/>
                                        <p:tgtEl>
                                          <p:spTgt spid="1151"/>
                                        </p:tgtEl>
                                        <p:attrNameLst>
                                          <p:attrName>ppt_x</p:attrName>
                                        </p:attrNameLst>
                                      </p:cBhvr>
                                      <p:tavLst>
                                        <p:tav tm="0">
                                          <p:val>
                                            <p:strVal val="#ppt_x"/>
                                          </p:val>
                                        </p:tav>
                                        <p:tav tm="100000">
                                          <p:val>
                                            <p:strVal val="#ppt_x"/>
                                          </p:val>
                                        </p:tav>
                                      </p:tavLst>
                                    </p:anim>
                                    <p:anim calcmode="lin" valueType="num">
                                      <p:cBhvr additive="base">
                                        <p:cTn id="41" dur="500" fill="hold"/>
                                        <p:tgtEl>
                                          <p:spTgt spid="115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1154"/>
                                        </p:tgtEl>
                                        <p:attrNameLst>
                                          <p:attrName>style.visibility</p:attrName>
                                        </p:attrNameLst>
                                      </p:cBhvr>
                                      <p:to>
                                        <p:strVal val="visible"/>
                                      </p:to>
                                    </p:set>
                                    <p:animEffect transition="in" filter="wheel(1)">
                                      <p:cBhvr>
                                        <p:cTn id="46" dur="2000"/>
                                        <p:tgtEl>
                                          <p:spTgt spid="1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18"/>
          <p:cNvSpPr/>
          <p:nvPr/>
        </p:nvSpPr>
        <p:spPr>
          <a:xfrm>
            <a:off x="790604" y="1212750"/>
            <a:ext cx="2619760" cy="555117"/>
          </a:xfrm>
          <a:prstGeom prst="roundRect">
            <a:avLst>
              <a:gd name="adj" fmla="val 50000"/>
            </a:avLst>
          </a:prstGeom>
          <a:solidFill>
            <a:schemeClr val="accent1"/>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Google Maps Platform</a:t>
            </a:r>
            <a:endParaRPr lang="en-US" dirty="0">
              <a:solidFill>
                <a:srgbClr val="FFFFFF"/>
              </a:solidFill>
              <a:latin typeface="Roboto" panose="02000000000000000000" pitchFamily="2" charset="0"/>
              <a:ea typeface="Roboto" panose="02000000000000000000" pitchFamily="2" charset="0"/>
            </a:endParaRPr>
          </a:p>
        </p:txBody>
      </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r>
              <a:rPr lang="vi-VN" dirty="0">
                <a:solidFill>
                  <a:schemeClr val="accent2"/>
                </a:solidFill>
                <a:ea typeface="Roboto" panose="02000000000000000000" pitchFamily="2" charset="0"/>
              </a:rPr>
              <a:t>Chương II: Kế Hoạch Thực Hiện Dự Án</a:t>
            </a:r>
            <a:endParaRPr lang="en-US" b="1" dirty="0"/>
          </a:p>
        </p:txBody>
      </p:sp>
      <p:sp>
        <p:nvSpPr>
          <p:cNvPr id="2" name="Google Shape;1084;p36">
            <a:extLst>
              <a:ext uri="{FF2B5EF4-FFF2-40B4-BE49-F238E27FC236}">
                <a16:creationId xmlns:a16="http://schemas.microsoft.com/office/drawing/2014/main" id="{43F81564-578E-00C0-A0F4-6EE78DB9D550}"/>
              </a:ext>
            </a:extLst>
          </p:cNvPr>
          <p:cNvSpPr txBox="1">
            <a:spLocks/>
          </p:cNvSpPr>
          <p:nvPr/>
        </p:nvSpPr>
        <p:spPr>
          <a:xfrm>
            <a:off x="107165" y="803625"/>
            <a:ext cx="8929499"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6350" marR="1040765" indent="-6350" algn="l">
              <a:lnSpc>
                <a:spcPct val="127000"/>
              </a:lnSpc>
              <a:spcAft>
                <a:spcPts val="1790"/>
              </a:spcAft>
            </a:pPr>
            <a:r>
              <a:rPr lang="vi-VN" sz="2400" dirty="0">
                <a:solidFill>
                  <a:schemeClr val="accent5"/>
                </a:solidFill>
                <a:ea typeface="Roboto" panose="02000000000000000000" pitchFamily="2" charset="0"/>
              </a:rPr>
              <a:t>C</a:t>
            </a:r>
            <a:r>
              <a:rPr lang="en-US" sz="2400" dirty="0">
                <a:solidFill>
                  <a:schemeClr val="accent5"/>
                </a:solidFill>
                <a:ea typeface="Roboto" panose="02000000000000000000" pitchFamily="2" charset="0"/>
              </a:rPr>
              <a:t>ông nghệ sử dụng</a:t>
            </a:r>
            <a:endParaRPr lang="en-US" sz="2400" b="1" dirty="0">
              <a:solidFill>
                <a:schemeClr val="accent5"/>
              </a:solidFill>
              <a:latin typeface="Roboto" panose="02000000000000000000" pitchFamily="2" charset="0"/>
              <a:ea typeface="Roboto" panose="02000000000000000000" pitchFamily="2" charset="0"/>
              <a:cs typeface="Arial" panose="020B0604020202020204" pitchFamily="34" charset="0"/>
            </a:endParaRPr>
          </a:p>
        </p:txBody>
      </p:sp>
      <p:sp>
        <p:nvSpPr>
          <p:cNvPr id="10" name="Hình Bầu dục 56">
            <a:extLst>
              <a:ext uri="{FF2B5EF4-FFF2-40B4-BE49-F238E27FC236}">
                <a16:creationId xmlns:a16="http://schemas.microsoft.com/office/drawing/2014/main" id="{B6A705B4-7916-6A78-BCB1-B85D316D56A4}"/>
              </a:ext>
            </a:extLst>
          </p:cNvPr>
          <p:cNvSpPr/>
          <p:nvPr/>
        </p:nvSpPr>
        <p:spPr>
          <a:xfrm>
            <a:off x="3876563" y="2140609"/>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11" name="Đường nối Thẳng 57">
            <a:extLst>
              <a:ext uri="{FF2B5EF4-FFF2-40B4-BE49-F238E27FC236}">
                <a16:creationId xmlns:a16="http://schemas.microsoft.com/office/drawing/2014/main" id="{2D18CAFE-00B3-AF6C-77A4-BB47F0F130FB}"/>
              </a:ext>
            </a:extLst>
          </p:cNvPr>
          <p:cNvCxnSpPr>
            <a:cxnSpLocks/>
            <a:stCxn id="214" idx="3"/>
          </p:cNvCxnSpPr>
          <p:nvPr/>
        </p:nvCxnSpPr>
        <p:spPr>
          <a:xfrm>
            <a:off x="3410364" y="1490309"/>
            <a:ext cx="730276" cy="21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2" name="Đường nối Thẳng 58">
            <a:extLst>
              <a:ext uri="{FF2B5EF4-FFF2-40B4-BE49-F238E27FC236}">
                <a16:creationId xmlns:a16="http://schemas.microsoft.com/office/drawing/2014/main" id="{E261E6CB-C46F-B2BE-594B-09B308E38B44}"/>
              </a:ext>
            </a:extLst>
          </p:cNvPr>
          <p:cNvCxnSpPr>
            <a:cxnSpLocks/>
            <a:stCxn id="10" idx="6"/>
            <a:endCxn id="285" idx="1"/>
          </p:cNvCxnSpPr>
          <p:nvPr/>
        </p:nvCxnSpPr>
        <p:spPr>
          <a:xfrm>
            <a:off x="4004356" y="2210426"/>
            <a:ext cx="278098" cy="441907"/>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13" name="Hình Bầu dục 62">
            <a:extLst>
              <a:ext uri="{FF2B5EF4-FFF2-40B4-BE49-F238E27FC236}">
                <a16:creationId xmlns:a16="http://schemas.microsoft.com/office/drawing/2014/main" id="{3AB1BCBC-4705-CFC6-733B-4BED11001544}"/>
              </a:ext>
            </a:extLst>
          </p:cNvPr>
          <p:cNvSpPr/>
          <p:nvPr/>
        </p:nvSpPr>
        <p:spPr>
          <a:xfrm>
            <a:off x="3891518" y="2937827"/>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14" name="Đường nối Thẳng 63">
            <a:extLst>
              <a:ext uri="{FF2B5EF4-FFF2-40B4-BE49-F238E27FC236}">
                <a16:creationId xmlns:a16="http://schemas.microsoft.com/office/drawing/2014/main" id="{22D38CC5-350E-DE23-BFA0-1CC9F2AB2A07}"/>
              </a:ext>
            </a:extLst>
          </p:cNvPr>
          <p:cNvCxnSpPr>
            <a:cxnSpLocks/>
            <a:stCxn id="193" idx="3"/>
            <a:endCxn id="13" idx="2"/>
          </p:cNvCxnSpPr>
          <p:nvPr/>
        </p:nvCxnSpPr>
        <p:spPr>
          <a:xfrm>
            <a:off x="3352744" y="2987913"/>
            <a:ext cx="538774" cy="19731"/>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5" name="Đường nối Thẳng 67">
            <a:extLst>
              <a:ext uri="{FF2B5EF4-FFF2-40B4-BE49-F238E27FC236}">
                <a16:creationId xmlns:a16="http://schemas.microsoft.com/office/drawing/2014/main" id="{F5A0CB40-95B0-79BC-26C2-8F5D5B6127A6}"/>
              </a:ext>
            </a:extLst>
          </p:cNvPr>
          <p:cNvCxnSpPr>
            <a:cxnSpLocks/>
            <a:stCxn id="13" idx="5"/>
            <a:endCxn id="285" idx="1"/>
          </p:cNvCxnSpPr>
          <p:nvPr/>
        </p:nvCxnSpPr>
        <p:spPr>
          <a:xfrm flipV="1">
            <a:off x="4000596" y="2652333"/>
            <a:ext cx="281858" cy="40467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16" name="Hình Bầu dục 68">
            <a:extLst>
              <a:ext uri="{FF2B5EF4-FFF2-40B4-BE49-F238E27FC236}">
                <a16:creationId xmlns:a16="http://schemas.microsoft.com/office/drawing/2014/main" id="{508C9417-4139-6747-51F5-23B3C75C6B08}"/>
              </a:ext>
            </a:extLst>
          </p:cNvPr>
          <p:cNvSpPr/>
          <p:nvPr/>
        </p:nvSpPr>
        <p:spPr>
          <a:xfrm>
            <a:off x="3900408" y="3708904"/>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17" name="Đường nối Thẳng 69">
            <a:extLst>
              <a:ext uri="{FF2B5EF4-FFF2-40B4-BE49-F238E27FC236}">
                <a16:creationId xmlns:a16="http://schemas.microsoft.com/office/drawing/2014/main" id="{F6744D49-3E86-8B74-6A60-4F542933ACEE}"/>
              </a:ext>
            </a:extLst>
          </p:cNvPr>
          <p:cNvCxnSpPr>
            <a:cxnSpLocks/>
            <a:stCxn id="195" idx="3"/>
            <a:endCxn id="16" idx="2"/>
          </p:cNvCxnSpPr>
          <p:nvPr/>
        </p:nvCxnSpPr>
        <p:spPr>
          <a:xfrm>
            <a:off x="3367341" y="3770411"/>
            <a:ext cx="533067" cy="831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8" name="Đường nối Thẳng 70">
            <a:extLst>
              <a:ext uri="{FF2B5EF4-FFF2-40B4-BE49-F238E27FC236}">
                <a16:creationId xmlns:a16="http://schemas.microsoft.com/office/drawing/2014/main" id="{603D5539-5E39-7CE9-D3EF-8A03F40771F7}"/>
              </a:ext>
            </a:extLst>
          </p:cNvPr>
          <p:cNvCxnSpPr>
            <a:cxnSpLocks/>
            <a:stCxn id="16" idx="6"/>
          </p:cNvCxnSpPr>
          <p:nvPr/>
        </p:nvCxnSpPr>
        <p:spPr>
          <a:xfrm flipV="1">
            <a:off x="4028201" y="3222976"/>
            <a:ext cx="402664" cy="555745"/>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19" name="Hình Bầu dục 71">
            <a:extLst>
              <a:ext uri="{FF2B5EF4-FFF2-40B4-BE49-F238E27FC236}">
                <a16:creationId xmlns:a16="http://schemas.microsoft.com/office/drawing/2014/main" id="{F88E8D73-CC37-E563-0205-5E11047994BC}"/>
              </a:ext>
            </a:extLst>
          </p:cNvPr>
          <p:cNvSpPr/>
          <p:nvPr/>
        </p:nvSpPr>
        <p:spPr>
          <a:xfrm>
            <a:off x="3864922" y="4354497"/>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20" name="Đường nối Thẳng 72">
            <a:extLst>
              <a:ext uri="{FF2B5EF4-FFF2-40B4-BE49-F238E27FC236}">
                <a16:creationId xmlns:a16="http://schemas.microsoft.com/office/drawing/2014/main" id="{98AC6153-4951-339D-E148-6D22E280C33D}"/>
              </a:ext>
            </a:extLst>
          </p:cNvPr>
          <p:cNvCxnSpPr>
            <a:cxnSpLocks/>
            <a:stCxn id="228" idx="3"/>
            <a:endCxn id="19" idx="2"/>
          </p:cNvCxnSpPr>
          <p:nvPr/>
        </p:nvCxnSpPr>
        <p:spPr>
          <a:xfrm>
            <a:off x="3369573" y="4424314"/>
            <a:ext cx="495349"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1" name="Đường nối Thẳng 73">
            <a:extLst>
              <a:ext uri="{FF2B5EF4-FFF2-40B4-BE49-F238E27FC236}">
                <a16:creationId xmlns:a16="http://schemas.microsoft.com/office/drawing/2014/main" id="{40E79DAF-1E52-66D1-F52D-616C05A6FCE7}"/>
              </a:ext>
            </a:extLst>
          </p:cNvPr>
          <p:cNvCxnSpPr>
            <a:cxnSpLocks/>
            <a:stCxn id="19" idx="6"/>
            <a:endCxn id="285" idx="2"/>
          </p:cNvCxnSpPr>
          <p:nvPr/>
        </p:nvCxnSpPr>
        <p:spPr>
          <a:xfrm flipV="1">
            <a:off x="3992715" y="3121136"/>
            <a:ext cx="870584" cy="130317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22" name="Hình Bầu dục 77">
            <a:extLst>
              <a:ext uri="{FF2B5EF4-FFF2-40B4-BE49-F238E27FC236}">
                <a16:creationId xmlns:a16="http://schemas.microsoft.com/office/drawing/2014/main" id="{D654BE47-F05F-ECDC-74F8-538C37867AD2}"/>
              </a:ext>
            </a:extLst>
          </p:cNvPr>
          <p:cNvSpPr/>
          <p:nvPr/>
        </p:nvSpPr>
        <p:spPr>
          <a:xfrm>
            <a:off x="5694184" y="2143016"/>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23" name="Đường nối Thẳng 78">
            <a:extLst>
              <a:ext uri="{FF2B5EF4-FFF2-40B4-BE49-F238E27FC236}">
                <a16:creationId xmlns:a16="http://schemas.microsoft.com/office/drawing/2014/main" id="{1EA00FFB-913E-C5A6-D5C6-9D5EC0BE2584}"/>
              </a:ext>
            </a:extLst>
          </p:cNvPr>
          <p:cNvCxnSpPr>
            <a:cxnSpLocks/>
            <a:stCxn id="285" idx="3"/>
            <a:endCxn id="22" idx="2"/>
          </p:cNvCxnSpPr>
          <p:nvPr/>
        </p:nvCxnSpPr>
        <p:spPr>
          <a:xfrm flipV="1">
            <a:off x="5444143" y="2212833"/>
            <a:ext cx="250041" cy="43950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4" name="Đường nối Thẳng 79">
            <a:extLst>
              <a:ext uri="{FF2B5EF4-FFF2-40B4-BE49-F238E27FC236}">
                <a16:creationId xmlns:a16="http://schemas.microsoft.com/office/drawing/2014/main" id="{2F95DC16-DAD6-ECBA-110B-10A55D856F65}"/>
              </a:ext>
            </a:extLst>
          </p:cNvPr>
          <p:cNvCxnSpPr>
            <a:cxnSpLocks/>
            <a:stCxn id="22" idx="6"/>
            <a:endCxn id="215" idx="1"/>
          </p:cNvCxnSpPr>
          <p:nvPr/>
        </p:nvCxnSpPr>
        <p:spPr>
          <a:xfrm flipV="1">
            <a:off x="5821977" y="2208768"/>
            <a:ext cx="362210" cy="4065"/>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25" name="Hình Bầu dục 80">
            <a:extLst>
              <a:ext uri="{FF2B5EF4-FFF2-40B4-BE49-F238E27FC236}">
                <a16:creationId xmlns:a16="http://schemas.microsoft.com/office/drawing/2014/main" id="{86F8415D-B8A6-52D9-A91A-099575ADCC88}"/>
              </a:ext>
            </a:extLst>
          </p:cNvPr>
          <p:cNvSpPr/>
          <p:nvPr/>
        </p:nvSpPr>
        <p:spPr>
          <a:xfrm>
            <a:off x="5697547" y="2932560"/>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26" name="Đường nối Thẳng 81">
            <a:extLst>
              <a:ext uri="{FF2B5EF4-FFF2-40B4-BE49-F238E27FC236}">
                <a16:creationId xmlns:a16="http://schemas.microsoft.com/office/drawing/2014/main" id="{7FAC5AF8-3538-1DE5-196F-FA6A8D9C2107}"/>
              </a:ext>
            </a:extLst>
          </p:cNvPr>
          <p:cNvCxnSpPr>
            <a:cxnSpLocks/>
            <a:stCxn id="285" idx="3"/>
            <a:endCxn id="25" idx="2"/>
          </p:cNvCxnSpPr>
          <p:nvPr/>
        </p:nvCxnSpPr>
        <p:spPr>
          <a:xfrm>
            <a:off x="5444143" y="2652333"/>
            <a:ext cx="253404" cy="35004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7" name="Đường nối Thẳng 82">
            <a:extLst>
              <a:ext uri="{FF2B5EF4-FFF2-40B4-BE49-F238E27FC236}">
                <a16:creationId xmlns:a16="http://schemas.microsoft.com/office/drawing/2014/main" id="{6DB697A8-BBF1-D024-4F8D-B49FF190133F}"/>
              </a:ext>
            </a:extLst>
          </p:cNvPr>
          <p:cNvCxnSpPr>
            <a:cxnSpLocks/>
            <a:stCxn id="25" idx="6"/>
            <a:endCxn id="218" idx="1"/>
          </p:cNvCxnSpPr>
          <p:nvPr/>
        </p:nvCxnSpPr>
        <p:spPr>
          <a:xfrm>
            <a:off x="5825340" y="3002377"/>
            <a:ext cx="398494" cy="5267"/>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28" name="Hình Bầu dục 86">
            <a:extLst>
              <a:ext uri="{FF2B5EF4-FFF2-40B4-BE49-F238E27FC236}">
                <a16:creationId xmlns:a16="http://schemas.microsoft.com/office/drawing/2014/main" id="{D3990B27-B45A-4680-6308-4629A1BBC759}"/>
              </a:ext>
            </a:extLst>
          </p:cNvPr>
          <p:cNvSpPr/>
          <p:nvPr/>
        </p:nvSpPr>
        <p:spPr>
          <a:xfrm>
            <a:off x="5636929" y="3706300"/>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29" name="Đường nối Thẳng 87">
            <a:extLst>
              <a:ext uri="{FF2B5EF4-FFF2-40B4-BE49-F238E27FC236}">
                <a16:creationId xmlns:a16="http://schemas.microsoft.com/office/drawing/2014/main" id="{1F61EEB9-A2C4-257F-E48C-9E92B91C3DFB}"/>
              </a:ext>
            </a:extLst>
          </p:cNvPr>
          <p:cNvCxnSpPr>
            <a:cxnSpLocks/>
            <a:endCxn id="28" idx="2"/>
          </p:cNvCxnSpPr>
          <p:nvPr/>
        </p:nvCxnSpPr>
        <p:spPr>
          <a:xfrm>
            <a:off x="5283258" y="3162891"/>
            <a:ext cx="353671" cy="613226"/>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30" name="Đường nối Thẳng 88">
            <a:extLst>
              <a:ext uri="{FF2B5EF4-FFF2-40B4-BE49-F238E27FC236}">
                <a16:creationId xmlns:a16="http://schemas.microsoft.com/office/drawing/2014/main" id="{58841ADD-117D-1076-0F64-23A1D40E33C2}"/>
              </a:ext>
            </a:extLst>
          </p:cNvPr>
          <p:cNvCxnSpPr>
            <a:cxnSpLocks/>
            <a:stCxn id="28" idx="6"/>
            <a:endCxn id="220" idx="1"/>
          </p:cNvCxnSpPr>
          <p:nvPr/>
        </p:nvCxnSpPr>
        <p:spPr>
          <a:xfrm flipV="1">
            <a:off x="5764722" y="3770411"/>
            <a:ext cx="459112" cy="5706"/>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31" name="Hình Bầu dục 90">
            <a:extLst>
              <a:ext uri="{FF2B5EF4-FFF2-40B4-BE49-F238E27FC236}">
                <a16:creationId xmlns:a16="http://schemas.microsoft.com/office/drawing/2014/main" id="{4C6D027E-DAF0-11E7-44E2-A3EDC3530958}"/>
              </a:ext>
            </a:extLst>
          </p:cNvPr>
          <p:cNvSpPr/>
          <p:nvPr/>
        </p:nvSpPr>
        <p:spPr>
          <a:xfrm>
            <a:off x="5656313" y="4347043"/>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32" name="Đường nối Thẳng 91">
            <a:extLst>
              <a:ext uri="{FF2B5EF4-FFF2-40B4-BE49-F238E27FC236}">
                <a16:creationId xmlns:a16="http://schemas.microsoft.com/office/drawing/2014/main" id="{5AA64A57-1C51-4F6C-8639-996AB84A4B38}"/>
              </a:ext>
            </a:extLst>
          </p:cNvPr>
          <p:cNvCxnSpPr>
            <a:cxnSpLocks/>
            <a:stCxn id="226" idx="1"/>
            <a:endCxn id="31" idx="6"/>
          </p:cNvCxnSpPr>
          <p:nvPr/>
        </p:nvCxnSpPr>
        <p:spPr>
          <a:xfrm flipH="1" flipV="1">
            <a:off x="5784106" y="4416860"/>
            <a:ext cx="459306" cy="7226"/>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33" name="Đường nối Thẳng 92">
            <a:extLst>
              <a:ext uri="{FF2B5EF4-FFF2-40B4-BE49-F238E27FC236}">
                <a16:creationId xmlns:a16="http://schemas.microsoft.com/office/drawing/2014/main" id="{4B766E1C-C970-0D3B-E900-03279C8627D0}"/>
              </a:ext>
            </a:extLst>
          </p:cNvPr>
          <p:cNvCxnSpPr>
            <a:cxnSpLocks/>
            <a:stCxn id="285" idx="2"/>
            <a:endCxn id="31" idx="2"/>
          </p:cNvCxnSpPr>
          <p:nvPr/>
        </p:nvCxnSpPr>
        <p:spPr>
          <a:xfrm>
            <a:off x="4863299" y="3121136"/>
            <a:ext cx="793014" cy="129572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pic>
        <p:nvPicPr>
          <p:cNvPr id="62" name="Picture 61" descr="A logo of a google maps app&#10;&#10;Description automatically generated with low confidence">
            <a:extLst>
              <a:ext uri="{FF2B5EF4-FFF2-40B4-BE49-F238E27FC236}">
                <a16:creationId xmlns:a16="http://schemas.microsoft.com/office/drawing/2014/main" id="{700A733B-A7B1-731B-C6FF-D75996AA2BAB}"/>
              </a:ext>
            </a:extLst>
          </p:cNvPr>
          <p:cNvPicPr>
            <a:picLocks noChangeAspect="1"/>
          </p:cNvPicPr>
          <p:nvPr/>
        </p:nvPicPr>
        <p:blipFill>
          <a:blip r:embed="rId3"/>
          <a:stretch>
            <a:fillRect/>
          </a:stretch>
        </p:blipFill>
        <p:spPr>
          <a:xfrm>
            <a:off x="1076220" y="1276832"/>
            <a:ext cx="414074" cy="425725"/>
          </a:xfrm>
          <a:prstGeom prst="rect">
            <a:avLst/>
          </a:prstGeom>
        </p:spPr>
      </p:pic>
      <p:sp>
        <p:nvSpPr>
          <p:cNvPr id="63" name="Google Shape;214;p18">
            <a:extLst>
              <a:ext uri="{FF2B5EF4-FFF2-40B4-BE49-F238E27FC236}">
                <a16:creationId xmlns:a16="http://schemas.microsoft.com/office/drawing/2014/main" id="{BD19F1C0-DA0A-6040-DCED-9D2B6D328AF3}"/>
              </a:ext>
            </a:extLst>
          </p:cNvPr>
          <p:cNvSpPr/>
          <p:nvPr/>
        </p:nvSpPr>
        <p:spPr>
          <a:xfrm>
            <a:off x="790604" y="1933836"/>
            <a:ext cx="2619760" cy="555117"/>
          </a:xfrm>
          <a:prstGeom prst="roundRect">
            <a:avLst>
              <a:gd name="adj" fmla="val 50000"/>
            </a:avLst>
          </a:prstGeom>
          <a:solidFill>
            <a:schemeClr val="accent5"/>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React Native</a:t>
            </a:r>
            <a:endParaRPr lang="en-US" dirty="0">
              <a:solidFill>
                <a:srgbClr val="FFFFFF"/>
              </a:solidFill>
              <a:latin typeface="Roboto" panose="02000000000000000000" pitchFamily="2" charset="0"/>
              <a:ea typeface="Roboto" panose="02000000000000000000" pitchFamily="2" charset="0"/>
            </a:endParaRPr>
          </a:p>
        </p:txBody>
      </p:sp>
      <p:sp>
        <p:nvSpPr>
          <p:cNvPr id="193" name="Google Shape;214;p18">
            <a:extLst>
              <a:ext uri="{FF2B5EF4-FFF2-40B4-BE49-F238E27FC236}">
                <a16:creationId xmlns:a16="http://schemas.microsoft.com/office/drawing/2014/main" id="{E2191EFE-29C5-1977-8360-E5429E41D57A}"/>
              </a:ext>
            </a:extLst>
          </p:cNvPr>
          <p:cNvSpPr/>
          <p:nvPr/>
        </p:nvSpPr>
        <p:spPr>
          <a:xfrm>
            <a:off x="732984" y="2710354"/>
            <a:ext cx="2619760" cy="555117"/>
          </a:xfrm>
          <a:prstGeom prst="roundRect">
            <a:avLst>
              <a:gd name="adj" fmla="val 50000"/>
            </a:avLst>
          </a:prstGeom>
          <a:solidFill>
            <a:schemeClr val="accent4">
              <a:lumMod val="60000"/>
              <a:lumOff val="40000"/>
            </a:schemeClr>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vi-VN" sz="1800" dirty="0">
                <a:solidFill>
                  <a:schemeClr val="bg1"/>
                </a:solidFill>
                <a:effectLst/>
                <a:latin typeface="Roboto" panose="02000000000000000000" pitchFamily="2" charset="0"/>
                <a:ea typeface="Roboto" panose="02000000000000000000" pitchFamily="2" charset="0"/>
                <a:cs typeface="Roboto" panose="02000000000000000000" pitchFamily="2" charset="0"/>
              </a:rPr>
              <a:t>ReactJS</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95" name="Google Shape;214;p18">
            <a:extLst>
              <a:ext uri="{FF2B5EF4-FFF2-40B4-BE49-F238E27FC236}">
                <a16:creationId xmlns:a16="http://schemas.microsoft.com/office/drawing/2014/main" id="{83BD2DB9-9A81-D0E7-3FED-9AF3A36A2F39}"/>
              </a:ext>
            </a:extLst>
          </p:cNvPr>
          <p:cNvSpPr/>
          <p:nvPr/>
        </p:nvSpPr>
        <p:spPr>
          <a:xfrm>
            <a:off x="747581" y="3492852"/>
            <a:ext cx="2619760" cy="555117"/>
          </a:xfrm>
          <a:prstGeom prst="roundRect">
            <a:avLst>
              <a:gd name="adj" fmla="val 50000"/>
            </a:avLst>
          </a:prstGeom>
          <a:solidFill>
            <a:schemeClr val="accent3"/>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vi-VN" sz="1800" dirty="0">
                <a:solidFill>
                  <a:schemeClr val="bg1"/>
                </a:solidFill>
                <a:effectLst/>
                <a:latin typeface="Roboto" panose="02000000000000000000" pitchFamily="2" charset="0"/>
                <a:ea typeface="Roboto" panose="02000000000000000000" pitchFamily="2" charset="0"/>
                <a:cs typeface="Roboto" panose="02000000000000000000" pitchFamily="2" charset="0"/>
              </a:rPr>
              <a:t>Cloud Firestore</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198" name="Picture 197" descr="A picture containing graphics, circle, art, symbol&#10;&#10;Description automatically generated">
            <a:extLst>
              <a:ext uri="{FF2B5EF4-FFF2-40B4-BE49-F238E27FC236}">
                <a16:creationId xmlns:a16="http://schemas.microsoft.com/office/drawing/2014/main" id="{C4AF530F-5ABE-679F-3273-049829CBDF39}"/>
              </a:ext>
            </a:extLst>
          </p:cNvPr>
          <p:cNvPicPr>
            <a:picLocks noChangeAspect="1"/>
          </p:cNvPicPr>
          <p:nvPr/>
        </p:nvPicPr>
        <p:blipFill>
          <a:blip r:embed="rId4"/>
          <a:stretch>
            <a:fillRect/>
          </a:stretch>
        </p:blipFill>
        <p:spPr>
          <a:xfrm>
            <a:off x="1076220" y="2020828"/>
            <a:ext cx="375205" cy="375205"/>
          </a:xfrm>
          <a:prstGeom prst="rect">
            <a:avLst/>
          </a:prstGeom>
          <a:solidFill>
            <a:schemeClr val="bg1"/>
          </a:solidFill>
        </p:spPr>
      </p:pic>
      <p:sp>
        <p:nvSpPr>
          <p:cNvPr id="199" name="Google Shape;214;p18">
            <a:extLst>
              <a:ext uri="{FF2B5EF4-FFF2-40B4-BE49-F238E27FC236}">
                <a16:creationId xmlns:a16="http://schemas.microsoft.com/office/drawing/2014/main" id="{CF1047C3-64F4-95A0-AD81-6B65D7BF0DD2}"/>
              </a:ext>
            </a:extLst>
          </p:cNvPr>
          <p:cNvSpPr/>
          <p:nvPr/>
        </p:nvSpPr>
        <p:spPr>
          <a:xfrm>
            <a:off x="6183490" y="1190516"/>
            <a:ext cx="2619760" cy="555117"/>
          </a:xfrm>
          <a:prstGeom prst="roundRect">
            <a:avLst>
              <a:gd name="adj" fmla="val 50000"/>
            </a:avLst>
          </a:prstGeom>
          <a:solidFill>
            <a:schemeClr val="accent1"/>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Cloud Storage for Firebase</a:t>
            </a:r>
            <a:endParaRPr lang="en-US" dirty="0">
              <a:solidFill>
                <a:srgbClr val="FFFFFF"/>
              </a:solidFill>
              <a:latin typeface="Roboto" panose="02000000000000000000" pitchFamily="2" charset="0"/>
              <a:ea typeface="Roboto" panose="02000000000000000000" pitchFamily="2" charset="0"/>
            </a:endParaRPr>
          </a:p>
        </p:txBody>
      </p:sp>
      <p:sp>
        <p:nvSpPr>
          <p:cNvPr id="215" name="Google Shape;214;p18">
            <a:extLst>
              <a:ext uri="{FF2B5EF4-FFF2-40B4-BE49-F238E27FC236}">
                <a16:creationId xmlns:a16="http://schemas.microsoft.com/office/drawing/2014/main" id="{CF7CD8E0-F27F-34A6-BEC1-B912EABFAF11}"/>
              </a:ext>
            </a:extLst>
          </p:cNvPr>
          <p:cNvSpPr/>
          <p:nvPr/>
        </p:nvSpPr>
        <p:spPr>
          <a:xfrm>
            <a:off x="6184187" y="1931209"/>
            <a:ext cx="2619760" cy="555117"/>
          </a:xfrm>
          <a:prstGeom prst="roundRect">
            <a:avLst>
              <a:gd name="adj" fmla="val 50000"/>
            </a:avLst>
          </a:prstGeom>
          <a:solidFill>
            <a:schemeClr val="accent5"/>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Firebase Authentication</a:t>
            </a:r>
            <a:endParaRPr lang="en-US" dirty="0">
              <a:solidFill>
                <a:srgbClr val="FFFFFF"/>
              </a:solidFill>
              <a:latin typeface="Roboto" panose="02000000000000000000" pitchFamily="2" charset="0"/>
              <a:ea typeface="Roboto" panose="02000000000000000000" pitchFamily="2" charset="0"/>
            </a:endParaRPr>
          </a:p>
        </p:txBody>
      </p:sp>
      <p:sp>
        <p:nvSpPr>
          <p:cNvPr id="218" name="Google Shape;214;p18">
            <a:extLst>
              <a:ext uri="{FF2B5EF4-FFF2-40B4-BE49-F238E27FC236}">
                <a16:creationId xmlns:a16="http://schemas.microsoft.com/office/drawing/2014/main" id="{E288C889-3D80-982B-3C82-5004D470E453}"/>
              </a:ext>
            </a:extLst>
          </p:cNvPr>
          <p:cNvSpPr/>
          <p:nvPr/>
        </p:nvSpPr>
        <p:spPr>
          <a:xfrm>
            <a:off x="6223834" y="2730085"/>
            <a:ext cx="2619760" cy="555117"/>
          </a:xfrm>
          <a:prstGeom prst="roundRect">
            <a:avLst>
              <a:gd name="adj" fmla="val 50000"/>
            </a:avLst>
          </a:prstGeom>
          <a:solidFill>
            <a:schemeClr val="accent4">
              <a:lumMod val="60000"/>
              <a:lumOff val="40000"/>
            </a:schemeClr>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Github</a:t>
            </a:r>
            <a:endParaRPr lang="en-US" dirty="0">
              <a:solidFill>
                <a:srgbClr val="FFFFFF"/>
              </a:solidFill>
              <a:latin typeface="Roboto" panose="02000000000000000000" pitchFamily="2" charset="0"/>
              <a:ea typeface="Roboto" panose="02000000000000000000" pitchFamily="2" charset="0"/>
            </a:endParaRPr>
          </a:p>
        </p:txBody>
      </p:sp>
      <p:sp>
        <p:nvSpPr>
          <p:cNvPr id="220" name="Google Shape;214;p18">
            <a:extLst>
              <a:ext uri="{FF2B5EF4-FFF2-40B4-BE49-F238E27FC236}">
                <a16:creationId xmlns:a16="http://schemas.microsoft.com/office/drawing/2014/main" id="{5D600062-9C70-07DF-0CC3-CB98E0ECB171}"/>
              </a:ext>
            </a:extLst>
          </p:cNvPr>
          <p:cNvSpPr/>
          <p:nvPr/>
        </p:nvSpPr>
        <p:spPr>
          <a:xfrm>
            <a:off x="6223834" y="3492852"/>
            <a:ext cx="2619760" cy="555117"/>
          </a:xfrm>
          <a:prstGeom prst="roundRect">
            <a:avLst>
              <a:gd name="adj" fmla="val 50000"/>
            </a:avLst>
          </a:prstGeom>
          <a:solidFill>
            <a:schemeClr val="accent3"/>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Docker</a:t>
            </a:r>
            <a:endParaRPr lang="en-US" dirty="0">
              <a:solidFill>
                <a:srgbClr val="FFFFFF"/>
              </a:solidFill>
              <a:latin typeface="Roboto" panose="02000000000000000000" pitchFamily="2" charset="0"/>
              <a:ea typeface="Roboto" panose="02000000000000000000" pitchFamily="2" charset="0"/>
            </a:endParaRPr>
          </a:p>
        </p:txBody>
      </p:sp>
      <p:sp>
        <p:nvSpPr>
          <p:cNvPr id="226" name="Google Shape;214;p18">
            <a:extLst>
              <a:ext uri="{FF2B5EF4-FFF2-40B4-BE49-F238E27FC236}">
                <a16:creationId xmlns:a16="http://schemas.microsoft.com/office/drawing/2014/main" id="{BE1FF9B6-01D9-5E76-B0DB-527A9913924B}"/>
              </a:ext>
            </a:extLst>
          </p:cNvPr>
          <p:cNvSpPr/>
          <p:nvPr/>
        </p:nvSpPr>
        <p:spPr>
          <a:xfrm>
            <a:off x="6243412" y="4146527"/>
            <a:ext cx="2619760" cy="555117"/>
          </a:xfrm>
          <a:prstGeom prst="roundRect">
            <a:avLst>
              <a:gd name="adj" fmla="val 50000"/>
            </a:avLst>
          </a:prstGeom>
          <a:solidFill>
            <a:schemeClr val="accent2"/>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vi-VN" sz="1800" dirty="0">
                <a:solidFill>
                  <a:schemeClr val="bg1"/>
                </a:solidFill>
                <a:effectLst/>
                <a:latin typeface="Roboto" panose="02000000000000000000" pitchFamily="2" charset="0"/>
                <a:ea typeface="Roboto" panose="02000000000000000000" pitchFamily="2" charset="0"/>
                <a:cs typeface="Roboto" panose="02000000000000000000" pitchFamily="2" charset="0"/>
              </a:rPr>
              <a:t>Render</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28" name="Google Shape;214;p18">
            <a:extLst>
              <a:ext uri="{FF2B5EF4-FFF2-40B4-BE49-F238E27FC236}">
                <a16:creationId xmlns:a16="http://schemas.microsoft.com/office/drawing/2014/main" id="{2930449E-3D62-1442-2C75-0CC547604052}"/>
              </a:ext>
            </a:extLst>
          </p:cNvPr>
          <p:cNvSpPr/>
          <p:nvPr/>
        </p:nvSpPr>
        <p:spPr>
          <a:xfrm>
            <a:off x="749813" y="4146755"/>
            <a:ext cx="2619760" cy="555117"/>
          </a:xfrm>
          <a:prstGeom prst="roundRect">
            <a:avLst>
              <a:gd name="adj" fmla="val 50000"/>
            </a:avLst>
          </a:prstGeom>
          <a:solidFill>
            <a:schemeClr val="accent2"/>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Firebase Hosting</a:t>
            </a:r>
            <a:endParaRPr lang="en-US" dirty="0">
              <a:solidFill>
                <a:srgbClr val="FFFFFF"/>
              </a:solidFill>
              <a:latin typeface="Roboto" panose="02000000000000000000" pitchFamily="2" charset="0"/>
              <a:ea typeface="Roboto" panose="02000000000000000000" pitchFamily="2" charset="0"/>
            </a:endParaRPr>
          </a:p>
        </p:txBody>
      </p:sp>
      <p:pic>
        <p:nvPicPr>
          <p:cNvPr id="233" name="Picture 232" descr="A picture containing graphics, circle, art, symbol&#10;&#10;Description automatically generated">
            <a:extLst>
              <a:ext uri="{FF2B5EF4-FFF2-40B4-BE49-F238E27FC236}">
                <a16:creationId xmlns:a16="http://schemas.microsoft.com/office/drawing/2014/main" id="{4AEB0211-5AA6-0F30-4C18-3EBBFCBC06DC}"/>
              </a:ext>
            </a:extLst>
          </p:cNvPr>
          <p:cNvPicPr>
            <a:picLocks noChangeAspect="1"/>
          </p:cNvPicPr>
          <p:nvPr/>
        </p:nvPicPr>
        <p:blipFill>
          <a:blip r:embed="rId4"/>
          <a:stretch>
            <a:fillRect/>
          </a:stretch>
        </p:blipFill>
        <p:spPr>
          <a:xfrm>
            <a:off x="1076219" y="2770891"/>
            <a:ext cx="375205" cy="375205"/>
          </a:xfrm>
          <a:prstGeom prst="rect">
            <a:avLst/>
          </a:prstGeom>
          <a:solidFill>
            <a:schemeClr val="bg1"/>
          </a:solidFill>
        </p:spPr>
      </p:pic>
      <p:pic>
        <p:nvPicPr>
          <p:cNvPr id="235" name="Picture 234" descr="A picture containing graphics, graphic design, logo, design&#10;&#10;Description automatically generated">
            <a:extLst>
              <a:ext uri="{FF2B5EF4-FFF2-40B4-BE49-F238E27FC236}">
                <a16:creationId xmlns:a16="http://schemas.microsoft.com/office/drawing/2014/main" id="{982E0069-246A-966F-212D-0E823C5EE38D}"/>
              </a:ext>
            </a:extLst>
          </p:cNvPr>
          <p:cNvPicPr>
            <a:picLocks noChangeAspect="1"/>
          </p:cNvPicPr>
          <p:nvPr/>
        </p:nvPicPr>
        <p:blipFill>
          <a:blip r:embed="rId5"/>
          <a:stretch>
            <a:fillRect/>
          </a:stretch>
        </p:blipFill>
        <p:spPr>
          <a:xfrm>
            <a:off x="1053198" y="3552095"/>
            <a:ext cx="398226" cy="398226"/>
          </a:xfrm>
          <a:prstGeom prst="rect">
            <a:avLst/>
          </a:prstGeom>
          <a:solidFill>
            <a:schemeClr val="bg1"/>
          </a:solidFill>
        </p:spPr>
      </p:pic>
      <p:grpSp>
        <p:nvGrpSpPr>
          <p:cNvPr id="245" name="Google Shape;557;p24">
            <a:extLst>
              <a:ext uri="{FF2B5EF4-FFF2-40B4-BE49-F238E27FC236}">
                <a16:creationId xmlns:a16="http://schemas.microsoft.com/office/drawing/2014/main" id="{1A75BBE5-D418-9087-6CE7-BECE57BA6558}"/>
              </a:ext>
            </a:extLst>
          </p:cNvPr>
          <p:cNvGrpSpPr/>
          <p:nvPr/>
        </p:nvGrpSpPr>
        <p:grpSpPr>
          <a:xfrm>
            <a:off x="1115954" y="4291006"/>
            <a:ext cx="272713" cy="272713"/>
            <a:chOff x="4456875" y="1435075"/>
            <a:chExt cx="481825" cy="481825"/>
          </a:xfrm>
        </p:grpSpPr>
        <p:sp>
          <p:nvSpPr>
            <p:cNvPr id="246" name="Google Shape;558;p24">
              <a:extLst>
                <a:ext uri="{FF2B5EF4-FFF2-40B4-BE49-F238E27FC236}">
                  <a16:creationId xmlns:a16="http://schemas.microsoft.com/office/drawing/2014/main" id="{391BC0B0-2330-36F4-83E5-5F495323D1F1}"/>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7" name="Google Shape;559;p24">
              <a:extLst>
                <a:ext uri="{FF2B5EF4-FFF2-40B4-BE49-F238E27FC236}">
                  <a16:creationId xmlns:a16="http://schemas.microsoft.com/office/drawing/2014/main" id="{04AFA709-F9C5-227D-6765-2AE9572F5798}"/>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8" name="Google Shape;560;p24">
              <a:extLst>
                <a:ext uri="{FF2B5EF4-FFF2-40B4-BE49-F238E27FC236}">
                  <a16:creationId xmlns:a16="http://schemas.microsoft.com/office/drawing/2014/main" id="{B329B544-29AA-2CE8-935D-9E03335702A2}"/>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0" name="Google Shape;561;p24">
              <a:extLst>
                <a:ext uri="{FF2B5EF4-FFF2-40B4-BE49-F238E27FC236}">
                  <a16:creationId xmlns:a16="http://schemas.microsoft.com/office/drawing/2014/main" id="{FE6C5DE0-C7D6-A789-628B-9E94EFA316E6}"/>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1" name="Google Shape;562;p24">
              <a:extLst>
                <a:ext uri="{FF2B5EF4-FFF2-40B4-BE49-F238E27FC236}">
                  <a16:creationId xmlns:a16="http://schemas.microsoft.com/office/drawing/2014/main" id="{D5D6159C-9579-17CA-C1AE-C450613082DE}"/>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2" name="Google Shape;563;p24">
              <a:extLst>
                <a:ext uri="{FF2B5EF4-FFF2-40B4-BE49-F238E27FC236}">
                  <a16:creationId xmlns:a16="http://schemas.microsoft.com/office/drawing/2014/main" id="{265C5D8A-D3E1-6B3A-20CA-7735C07E93F2}"/>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3" name="Google Shape;564;p24">
              <a:extLst>
                <a:ext uri="{FF2B5EF4-FFF2-40B4-BE49-F238E27FC236}">
                  <a16:creationId xmlns:a16="http://schemas.microsoft.com/office/drawing/2014/main" id="{375D3582-F363-7A3D-A687-BD3AE09690FF}"/>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4" name="Google Shape;565;p24">
              <a:extLst>
                <a:ext uri="{FF2B5EF4-FFF2-40B4-BE49-F238E27FC236}">
                  <a16:creationId xmlns:a16="http://schemas.microsoft.com/office/drawing/2014/main" id="{826F2221-3E34-EB30-6628-B43899D695F9}"/>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5" name="Google Shape;566;p24">
              <a:extLst>
                <a:ext uri="{FF2B5EF4-FFF2-40B4-BE49-F238E27FC236}">
                  <a16:creationId xmlns:a16="http://schemas.microsoft.com/office/drawing/2014/main" id="{63DDBD01-BDBD-5C5F-58F2-56E023DD6397}"/>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6" name="Google Shape;567;p24">
              <a:extLst>
                <a:ext uri="{FF2B5EF4-FFF2-40B4-BE49-F238E27FC236}">
                  <a16:creationId xmlns:a16="http://schemas.microsoft.com/office/drawing/2014/main" id="{2A0DB381-6B4A-43CE-323C-BD22AD01FF25}"/>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7" name="Google Shape;568;p24">
              <a:extLst>
                <a:ext uri="{FF2B5EF4-FFF2-40B4-BE49-F238E27FC236}">
                  <a16:creationId xmlns:a16="http://schemas.microsoft.com/office/drawing/2014/main" id="{C4ED0603-826E-47E8-CE78-2207993905C1}"/>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8" name="Google Shape;569;p24">
              <a:extLst>
                <a:ext uri="{FF2B5EF4-FFF2-40B4-BE49-F238E27FC236}">
                  <a16:creationId xmlns:a16="http://schemas.microsoft.com/office/drawing/2014/main" id="{7324F55B-C326-8CD9-8CFD-A0AF879FBFEB}"/>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9" name="Google Shape;570;p24">
              <a:extLst>
                <a:ext uri="{FF2B5EF4-FFF2-40B4-BE49-F238E27FC236}">
                  <a16:creationId xmlns:a16="http://schemas.microsoft.com/office/drawing/2014/main" id="{0926422F-BB1D-3DFC-F1DA-9D090FF30873}"/>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0" name="Google Shape;571;p24">
              <a:extLst>
                <a:ext uri="{FF2B5EF4-FFF2-40B4-BE49-F238E27FC236}">
                  <a16:creationId xmlns:a16="http://schemas.microsoft.com/office/drawing/2014/main" id="{C792F084-B28C-BD18-596A-8A93D06741B2}"/>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1" name="Google Shape;572;p24">
              <a:extLst>
                <a:ext uri="{FF2B5EF4-FFF2-40B4-BE49-F238E27FC236}">
                  <a16:creationId xmlns:a16="http://schemas.microsoft.com/office/drawing/2014/main" id="{27219796-8528-0201-87E6-8009BDC14D78}"/>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2" name="Google Shape;573;p24">
              <a:extLst>
                <a:ext uri="{FF2B5EF4-FFF2-40B4-BE49-F238E27FC236}">
                  <a16:creationId xmlns:a16="http://schemas.microsoft.com/office/drawing/2014/main" id="{03F6D9BF-A160-7436-D9F9-C2554217C746}"/>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3" name="Google Shape;574;p24">
              <a:extLst>
                <a:ext uri="{FF2B5EF4-FFF2-40B4-BE49-F238E27FC236}">
                  <a16:creationId xmlns:a16="http://schemas.microsoft.com/office/drawing/2014/main" id="{0A3AB143-4286-85A2-8DCD-F2F30A7B3750}"/>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4" name="Google Shape;575;p24">
              <a:extLst>
                <a:ext uri="{FF2B5EF4-FFF2-40B4-BE49-F238E27FC236}">
                  <a16:creationId xmlns:a16="http://schemas.microsoft.com/office/drawing/2014/main" id="{D833FD3D-A5D2-1013-114C-B813B9172D3F}"/>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5" name="Google Shape;576;p24">
              <a:extLst>
                <a:ext uri="{FF2B5EF4-FFF2-40B4-BE49-F238E27FC236}">
                  <a16:creationId xmlns:a16="http://schemas.microsoft.com/office/drawing/2014/main" id="{FB14D2B5-D014-9668-BFA8-D3622CEFE15C}"/>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pic>
        <p:nvPicPr>
          <p:cNvPr id="267" name="Picture 266" descr="A yellow circle with a white folder&#10;&#10;Description automatically generated with medium confidence">
            <a:extLst>
              <a:ext uri="{FF2B5EF4-FFF2-40B4-BE49-F238E27FC236}">
                <a16:creationId xmlns:a16="http://schemas.microsoft.com/office/drawing/2014/main" id="{82436BC0-AFE1-0E61-5778-3FCC2A12DBE9}"/>
              </a:ext>
            </a:extLst>
          </p:cNvPr>
          <p:cNvPicPr>
            <a:picLocks noChangeAspect="1"/>
          </p:cNvPicPr>
          <p:nvPr/>
        </p:nvPicPr>
        <p:blipFill>
          <a:blip r:embed="rId6"/>
          <a:stretch>
            <a:fillRect/>
          </a:stretch>
        </p:blipFill>
        <p:spPr>
          <a:xfrm>
            <a:off x="6381293" y="1211291"/>
            <a:ext cx="483742" cy="483742"/>
          </a:xfrm>
          <a:prstGeom prst="rect">
            <a:avLst/>
          </a:prstGeom>
        </p:spPr>
      </p:pic>
      <p:pic>
        <p:nvPicPr>
          <p:cNvPr id="269" name="Picture 268" descr="A logo of a fire base authentication&#10;&#10;Description automatically generated with low confidence">
            <a:extLst>
              <a:ext uri="{FF2B5EF4-FFF2-40B4-BE49-F238E27FC236}">
                <a16:creationId xmlns:a16="http://schemas.microsoft.com/office/drawing/2014/main" id="{24DE54E6-52A4-4C42-44D9-3A5428856200}"/>
              </a:ext>
            </a:extLst>
          </p:cNvPr>
          <p:cNvPicPr>
            <a:picLocks noChangeAspect="1"/>
          </p:cNvPicPr>
          <p:nvPr/>
        </p:nvPicPr>
        <p:blipFill>
          <a:blip r:embed="rId7"/>
          <a:stretch>
            <a:fillRect/>
          </a:stretch>
        </p:blipFill>
        <p:spPr>
          <a:xfrm>
            <a:off x="6414998" y="1987572"/>
            <a:ext cx="415477" cy="415477"/>
          </a:xfrm>
          <a:prstGeom prst="rect">
            <a:avLst/>
          </a:prstGeom>
        </p:spPr>
      </p:pic>
      <p:pic>
        <p:nvPicPr>
          <p:cNvPr id="271" name="Picture 270" descr="A logo of a cat&#10;&#10;Description automatically generated with low confidence">
            <a:extLst>
              <a:ext uri="{FF2B5EF4-FFF2-40B4-BE49-F238E27FC236}">
                <a16:creationId xmlns:a16="http://schemas.microsoft.com/office/drawing/2014/main" id="{D063E9D8-E981-5780-3286-89BEF59770CE}"/>
              </a:ext>
            </a:extLst>
          </p:cNvPr>
          <p:cNvPicPr>
            <a:picLocks noChangeAspect="1"/>
          </p:cNvPicPr>
          <p:nvPr/>
        </p:nvPicPr>
        <p:blipFill>
          <a:blip r:embed="rId8"/>
          <a:stretch>
            <a:fillRect/>
          </a:stretch>
        </p:blipFill>
        <p:spPr>
          <a:xfrm>
            <a:off x="6447839" y="2798684"/>
            <a:ext cx="417196" cy="417196"/>
          </a:xfrm>
          <a:prstGeom prst="rect">
            <a:avLst/>
          </a:prstGeom>
          <a:solidFill>
            <a:schemeClr val="bg1"/>
          </a:solidFill>
        </p:spPr>
      </p:pic>
      <p:pic>
        <p:nvPicPr>
          <p:cNvPr id="273" name="Picture 272" descr="A blue circle with a white whale and cubes&#10;&#10;Description automatically generated with low confidence">
            <a:extLst>
              <a:ext uri="{FF2B5EF4-FFF2-40B4-BE49-F238E27FC236}">
                <a16:creationId xmlns:a16="http://schemas.microsoft.com/office/drawing/2014/main" id="{3C4E7721-2822-9C32-3D6B-0DA47935DE59}"/>
              </a:ext>
            </a:extLst>
          </p:cNvPr>
          <p:cNvPicPr>
            <a:picLocks noChangeAspect="1"/>
          </p:cNvPicPr>
          <p:nvPr/>
        </p:nvPicPr>
        <p:blipFill>
          <a:blip r:embed="rId9"/>
          <a:stretch>
            <a:fillRect/>
          </a:stretch>
        </p:blipFill>
        <p:spPr>
          <a:xfrm>
            <a:off x="6416471" y="3558592"/>
            <a:ext cx="452451" cy="452451"/>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C51EC35C-C946-4988-7871-9E0B8FAAF145}"/>
              </a:ext>
            </a:extLst>
          </p:cNvPr>
          <p:cNvPicPr>
            <a:picLocks noChangeAspect="1"/>
          </p:cNvPicPr>
          <p:nvPr/>
        </p:nvPicPr>
        <p:blipFill>
          <a:blip r:embed="rId10"/>
          <a:stretch>
            <a:fillRect/>
          </a:stretch>
        </p:blipFill>
        <p:spPr>
          <a:xfrm>
            <a:off x="6505753" y="4227179"/>
            <a:ext cx="359282" cy="359282"/>
          </a:xfrm>
          <a:prstGeom prst="rect">
            <a:avLst/>
          </a:prstGeom>
          <a:solidFill>
            <a:schemeClr val="bg1"/>
          </a:solidFill>
        </p:spPr>
      </p:pic>
      <p:pic>
        <p:nvPicPr>
          <p:cNvPr id="285" name="Picture 284" descr="A blue bird with a black background&#10;&#10;Description automatically generated with low confidence">
            <a:extLst>
              <a:ext uri="{FF2B5EF4-FFF2-40B4-BE49-F238E27FC236}">
                <a16:creationId xmlns:a16="http://schemas.microsoft.com/office/drawing/2014/main" id="{DF8F78F9-CA44-3C29-DFB2-B0B50351C6ED}"/>
              </a:ext>
            </a:extLst>
          </p:cNvPr>
          <p:cNvPicPr>
            <a:picLocks noChangeAspect="1"/>
          </p:cNvPicPr>
          <p:nvPr/>
        </p:nvPicPr>
        <p:blipFill>
          <a:blip r:embed="rId11"/>
          <a:stretch>
            <a:fillRect/>
          </a:stretch>
        </p:blipFill>
        <p:spPr>
          <a:xfrm>
            <a:off x="4282454" y="2183529"/>
            <a:ext cx="1161689" cy="937607"/>
          </a:xfrm>
          <a:prstGeom prst="rect">
            <a:avLst/>
          </a:prstGeom>
          <a:ln>
            <a:noFill/>
          </a:ln>
          <a:effectLst>
            <a:outerShdw blurRad="190500" algn="tl" rotWithShape="0">
              <a:srgbClr val="000000">
                <a:alpha val="70000"/>
              </a:srgbClr>
            </a:outerShdw>
          </a:effectLst>
        </p:spPr>
      </p:pic>
      <p:cxnSp>
        <p:nvCxnSpPr>
          <p:cNvPr id="287" name="Đường nối Thẳng 78">
            <a:extLst>
              <a:ext uri="{FF2B5EF4-FFF2-40B4-BE49-F238E27FC236}">
                <a16:creationId xmlns:a16="http://schemas.microsoft.com/office/drawing/2014/main" id="{2F38A22F-82E6-8F0D-028E-EEF6464F8D20}"/>
              </a:ext>
            </a:extLst>
          </p:cNvPr>
          <p:cNvCxnSpPr>
            <a:cxnSpLocks/>
            <a:stCxn id="285" idx="0"/>
            <a:endCxn id="289" idx="2"/>
          </p:cNvCxnSpPr>
          <p:nvPr/>
        </p:nvCxnSpPr>
        <p:spPr>
          <a:xfrm flipV="1">
            <a:off x="4863299" y="1500744"/>
            <a:ext cx="793014" cy="682785"/>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289" name="Hình Bầu dục 77">
            <a:extLst>
              <a:ext uri="{FF2B5EF4-FFF2-40B4-BE49-F238E27FC236}">
                <a16:creationId xmlns:a16="http://schemas.microsoft.com/office/drawing/2014/main" id="{64E6F2E1-D260-C5D7-38D7-CDA6B2986B4B}"/>
              </a:ext>
            </a:extLst>
          </p:cNvPr>
          <p:cNvSpPr/>
          <p:nvPr/>
        </p:nvSpPr>
        <p:spPr>
          <a:xfrm>
            <a:off x="5656313" y="1430927"/>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291" name="Đường nối Thẳng 78">
            <a:extLst>
              <a:ext uri="{FF2B5EF4-FFF2-40B4-BE49-F238E27FC236}">
                <a16:creationId xmlns:a16="http://schemas.microsoft.com/office/drawing/2014/main" id="{35BB62DB-8E30-A1CA-7A49-620DEEA0F761}"/>
              </a:ext>
            </a:extLst>
          </p:cNvPr>
          <p:cNvCxnSpPr>
            <a:cxnSpLocks/>
          </p:cNvCxnSpPr>
          <p:nvPr/>
        </p:nvCxnSpPr>
        <p:spPr>
          <a:xfrm>
            <a:off x="5772859" y="1462051"/>
            <a:ext cx="418099" cy="1669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318" name="Đường nối Thẳng 63">
            <a:extLst>
              <a:ext uri="{FF2B5EF4-FFF2-40B4-BE49-F238E27FC236}">
                <a16:creationId xmlns:a16="http://schemas.microsoft.com/office/drawing/2014/main" id="{E293A0CC-02BC-07DA-3AE5-9600EA5CE34A}"/>
              </a:ext>
            </a:extLst>
          </p:cNvPr>
          <p:cNvCxnSpPr>
            <a:cxnSpLocks/>
            <a:stCxn id="63" idx="3"/>
            <a:endCxn id="10" idx="2"/>
          </p:cNvCxnSpPr>
          <p:nvPr/>
        </p:nvCxnSpPr>
        <p:spPr>
          <a:xfrm flipV="1">
            <a:off x="3410364" y="2210426"/>
            <a:ext cx="466199" cy="9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335" name="Đường nối Thẳng 78">
            <a:extLst>
              <a:ext uri="{FF2B5EF4-FFF2-40B4-BE49-F238E27FC236}">
                <a16:creationId xmlns:a16="http://schemas.microsoft.com/office/drawing/2014/main" id="{EA486B82-303E-A9FC-0D94-1AA9932B20B5}"/>
              </a:ext>
            </a:extLst>
          </p:cNvPr>
          <p:cNvCxnSpPr>
            <a:cxnSpLocks/>
            <a:stCxn id="285" idx="0"/>
            <a:endCxn id="337" idx="5"/>
          </p:cNvCxnSpPr>
          <p:nvPr/>
        </p:nvCxnSpPr>
        <p:spPr>
          <a:xfrm flipH="1" flipV="1">
            <a:off x="4260386" y="1559214"/>
            <a:ext cx="602913" cy="624315"/>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337" name="Hình Bầu dục 56">
            <a:extLst>
              <a:ext uri="{FF2B5EF4-FFF2-40B4-BE49-F238E27FC236}">
                <a16:creationId xmlns:a16="http://schemas.microsoft.com/office/drawing/2014/main" id="{04C8162B-19EB-42C4-66C5-0140F2B4E01E}"/>
              </a:ext>
            </a:extLst>
          </p:cNvPr>
          <p:cNvSpPr/>
          <p:nvPr/>
        </p:nvSpPr>
        <p:spPr>
          <a:xfrm>
            <a:off x="4151308" y="1440030"/>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sp>
        <p:nvSpPr>
          <p:cNvPr id="359" name="TextBox 358">
            <a:extLst>
              <a:ext uri="{FF2B5EF4-FFF2-40B4-BE49-F238E27FC236}">
                <a16:creationId xmlns:a16="http://schemas.microsoft.com/office/drawing/2014/main" id="{0F9884AA-5E18-A129-97A4-2260A4116024}"/>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9</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7157904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85"/>
                                        </p:tgtEl>
                                        <p:attrNameLst>
                                          <p:attrName>style.visibility</p:attrName>
                                        </p:attrNameLst>
                                      </p:cBhvr>
                                      <p:to>
                                        <p:strVal val="visible"/>
                                      </p:to>
                                    </p:set>
                                    <p:animEffect transition="in" filter="barn(inVertical)">
                                      <p:cBhvr>
                                        <p:cTn id="21" dur="500"/>
                                        <p:tgtEl>
                                          <p:spTgt spid="28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14"/>
                                        </p:tgtEl>
                                        <p:attrNameLst>
                                          <p:attrName>style.visibility</p:attrName>
                                        </p:attrNameLst>
                                      </p:cBhvr>
                                      <p:to>
                                        <p:strVal val="visible"/>
                                      </p:to>
                                    </p:set>
                                    <p:animEffect transition="in" filter="barn(inVertical)">
                                      <p:cBhvr>
                                        <p:cTn id="26" dur="500"/>
                                        <p:tgtEl>
                                          <p:spTgt spid="21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par>
                                <p:cTn id="30" presetID="16" presetClass="entr" presetSubtype="21"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par>
                                <p:cTn id="33" presetID="16" presetClass="entr" presetSubtype="21"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par>
                                <p:cTn id="39" presetID="16" presetClass="entr" presetSubtype="21"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par>
                                <p:cTn id="42" presetID="16" presetClass="entr" presetSubtype="21"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par>
                                <p:cTn id="48" presetID="16" presetClass="entr" presetSubtype="21"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arn(inVertical)">
                                      <p:cBhvr>
                                        <p:cTn id="50" dur="500"/>
                                        <p:tgtEl>
                                          <p:spTgt spid="17"/>
                                        </p:tgtEl>
                                      </p:cBhvr>
                                    </p:animEffect>
                                  </p:childTnLst>
                                </p:cTn>
                              </p:par>
                              <p:par>
                                <p:cTn id="51" presetID="16" presetClass="entr" presetSubtype="21"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arn(inVertical)">
                                      <p:cBhvr>
                                        <p:cTn id="53" dur="500"/>
                                        <p:tgtEl>
                                          <p:spTgt spid="1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arn(inVertical)">
                                      <p:cBhvr>
                                        <p:cTn id="56" dur="500"/>
                                        <p:tgtEl>
                                          <p:spTgt spid="19"/>
                                        </p:tgtEl>
                                      </p:cBhvr>
                                    </p:animEffect>
                                  </p:childTnLst>
                                </p:cTn>
                              </p:par>
                              <p:par>
                                <p:cTn id="57" presetID="16" presetClass="entr" presetSubtype="2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arn(inVertical)">
                                      <p:cBhvr>
                                        <p:cTn id="59" dur="500"/>
                                        <p:tgtEl>
                                          <p:spTgt spid="20"/>
                                        </p:tgtEl>
                                      </p:cBhvr>
                                    </p:animEffect>
                                  </p:childTnLst>
                                </p:cTn>
                              </p:par>
                              <p:par>
                                <p:cTn id="60" presetID="16" presetClass="entr" presetSubtype="21"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arn(inVertical)">
                                      <p:cBhvr>
                                        <p:cTn id="62" dur="500"/>
                                        <p:tgtEl>
                                          <p:spTgt spid="21"/>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barn(inVertical)">
                                      <p:cBhvr>
                                        <p:cTn id="65" dur="500"/>
                                        <p:tgtEl>
                                          <p:spTgt spid="22"/>
                                        </p:tgtEl>
                                      </p:cBhvr>
                                    </p:animEffect>
                                  </p:childTnLst>
                                </p:cTn>
                              </p:par>
                              <p:par>
                                <p:cTn id="66" presetID="16" presetClass="entr" presetSubtype="21"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barn(inVertical)">
                                      <p:cBhvr>
                                        <p:cTn id="68" dur="500"/>
                                        <p:tgtEl>
                                          <p:spTgt spid="23"/>
                                        </p:tgtEl>
                                      </p:cBhvr>
                                    </p:animEffect>
                                  </p:childTnLst>
                                </p:cTn>
                              </p:par>
                              <p:par>
                                <p:cTn id="69" presetID="16" presetClass="entr" presetSubtype="21"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barn(inVertical)">
                                      <p:cBhvr>
                                        <p:cTn id="71" dur="500"/>
                                        <p:tgtEl>
                                          <p:spTgt spid="24"/>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barn(inVertical)">
                                      <p:cBhvr>
                                        <p:cTn id="74" dur="500"/>
                                        <p:tgtEl>
                                          <p:spTgt spid="25"/>
                                        </p:tgtEl>
                                      </p:cBhvr>
                                    </p:animEffect>
                                  </p:childTnLst>
                                </p:cTn>
                              </p:par>
                              <p:par>
                                <p:cTn id="75" presetID="16" presetClass="entr" presetSubtype="21"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barn(inVertical)">
                                      <p:cBhvr>
                                        <p:cTn id="77" dur="500"/>
                                        <p:tgtEl>
                                          <p:spTgt spid="26"/>
                                        </p:tgtEl>
                                      </p:cBhvr>
                                    </p:animEffect>
                                  </p:childTnLst>
                                </p:cTn>
                              </p:par>
                              <p:par>
                                <p:cTn id="78" presetID="16" presetClass="entr" presetSubtype="21" fill="hold"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barn(inVertical)">
                                      <p:cBhvr>
                                        <p:cTn id="80" dur="500"/>
                                        <p:tgtEl>
                                          <p:spTgt spid="27"/>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barn(inVertical)">
                                      <p:cBhvr>
                                        <p:cTn id="83" dur="500"/>
                                        <p:tgtEl>
                                          <p:spTgt spid="28"/>
                                        </p:tgtEl>
                                      </p:cBhvr>
                                    </p:animEffect>
                                  </p:childTnLst>
                                </p:cTn>
                              </p:par>
                              <p:par>
                                <p:cTn id="84" presetID="16" presetClass="entr" presetSubtype="21" fill="hold"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barn(inVertical)">
                                      <p:cBhvr>
                                        <p:cTn id="86" dur="500"/>
                                        <p:tgtEl>
                                          <p:spTgt spid="29"/>
                                        </p:tgtEl>
                                      </p:cBhvr>
                                    </p:animEffect>
                                  </p:childTnLst>
                                </p:cTn>
                              </p:par>
                              <p:par>
                                <p:cTn id="87" presetID="16" presetClass="entr" presetSubtype="21"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barn(inVertical)">
                                      <p:cBhvr>
                                        <p:cTn id="89" dur="500"/>
                                        <p:tgtEl>
                                          <p:spTgt spid="30"/>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arn(inVertical)">
                                      <p:cBhvr>
                                        <p:cTn id="92" dur="500"/>
                                        <p:tgtEl>
                                          <p:spTgt spid="31"/>
                                        </p:tgtEl>
                                      </p:cBhvr>
                                    </p:animEffect>
                                  </p:childTnLst>
                                </p:cTn>
                              </p:par>
                              <p:par>
                                <p:cTn id="93" presetID="16" presetClass="entr" presetSubtype="21" fill="hold"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barn(inVertical)">
                                      <p:cBhvr>
                                        <p:cTn id="95" dur="500"/>
                                        <p:tgtEl>
                                          <p:spTgt spid="32"/>
                                        </p:tgtEl>
                                      </p:cBhvr>
                                    </p:animEffect>
                                  </p:childTnLst>
                                </p:cTn>
                              </p:par>
                              <p:par>
                                <p:cTn id="96" presetID="16" presetClass="entr" presetSubtype="21" fill="hold"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barn(inVertical)">
                                      <p:cBhvr>
                                        <p:cTn id="98" dur="500"/>
                                        <p:tgtEl>
                                          <p:spTgt spid="33"/>
                                        </p:tgtEl>
                                      </p:cBhvr>
                                    </p:animEffect>
                                  </p:childTnLst>
                                </p:cTn>
                              </p:par>
                              <p:par>
                                <p:cTn id="99" presetID="16" presetClass="entr" presetSubtype="21" fill="hold" nodeType="with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barn(inVertical)">
                                      <p:cBhvr>
                                        <p:cTn id="101" dur="500"/>
                                        <p:tgtEl>
                                          <p:spTgt spid="62"/>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barn(inVertical)">
                                      <p:cBhvr>
                                        <p:cTn id="104" dur="500"/>
                                        <p:tgtEl>
                                          <p:spTgt spid="63"/>
                                        </p:tgtEl>
                                      </p:cBhvr>
                                    </p:animEffect>
                                  </p:childTnLst>
                                </p:cTn>
                              </p:par>
                              <p:par>
                                <p:cTn id="105" presetID="16" presetClass="entr" presetSubtype="21" fill="hold" grpId="0" nodeType="withEffect">
                                  <p:stCondLst>
                                    <p:cond delay="0"/>
                                  </p:stCondLst>
                                  <p:childTnLst>
                                    <p:set>
                                      <p:cBhvr>
                                        <p:cTn id="106" dur="1" fill="hold">
                                          <p:stCondLst>
                                            <p:cond delay="0"/>
                                          </p:stCondLst>
                                        </p:cTn>
                                        <p:tgtEl>
                                          <p:spTgt spid="193"/>
                                        </p:tgtEl>
                                        <p:attrNameLst>
                                          <p:attrName>style.visibility</p:attrName>
                                        </p:attrNameLst>
                                      </p:cBhvr>
                                      <p:to>
                                        <p:strVal val="visible"/>
                                      </p:to>
                                    </p:set>
                                    <p:animEffect transition="in" filter="barn(inVertical)">
                                      <p:cBhvr>
                                        <p:cTn id="107" dur="500"/>
                                        <p:tgtEl>
                                          <p:spTgt spid="193"/>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195"/>
                                        </p:tgtEl>
                                        <p:attrNameLst>
                                          <p:attrName>style.visibility</p:attrName>
                                        </p:attrNameLst>
                                      </p:cBhvr>
                                      <p:to>
                                        <p:strVal val="visible"/>
                                      </p:to>
                                    </p:set>
                                    <p:animEffect transition="in" filter="barn(inVertical)">
                                      <p:cBhvr>
                                        <p:cTn id="110" dur="500"/>
                                        <p:tgtEl>
                                          <p:spTgt spid="195"/>
                                        </p:tgtEl>
                                      </p:cBhvr>
                                    </p:animEffect>
                                  </p:childTnLst>
                                </p:cTn>
                              </p:par>
                              <p:par>
                                <p:cTn id="111" presetID="16" presetClass="entr" presetSubtype="21"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barn(inVertical)">
                                      <p:cBhvr>
                                        <p:cTn id="113" dur="500"/>
                                        <p:tgtEl>
                                          <p:spTgt spid="198"/>
                                        </p:tgtEl>
                                      </p:cBhvr>
                                    </p:animEffect>
                                  </p:childTnLst>
                                </p:cTn>
                              </p:par>
                              <p:par>
                                <p:cTn id="114" presetID="16" presetClass="entr" presetSubtype="21" fill="hold" grpId="0" nodeType="withEffect">
                                  <p:stCondLst>
                                    <p:cond delay="0"/>
                                  </p:stCondLst>
                                  <p:childTnLst>
                                    <p:set>
                                      <p:cBhvr>
                                        <p:cTn id="115" dur="1" fill="hold">
                                          <p:stCondLst>
                                            <p:cond delay="0"/>
                                          </p:stCondLst>
                                        </p:cTn>
                                        <p:tgtEl>
                                          <p:spTgt spid="199"/>
                                        </p:tgtEl>
                                        <p:attrNameLst>
                                          <p:attrName>style.visibility</p:attrName>
                                        </p:attrNameLst>
                                      </p:cBhvr>
                                      <p:to>
                                        <p:strVal val="visible"/>
                                      </p:to>
                                    </p:set>
                                    <p:animEffect transition="in" filter="barn(inVertical)">
                                      <p:cBhvr>
                                        <p:cTn id="116" dur="500"/>
                                        <p:tgtEl>
                                          <p:spTgt spid="199"/>
                                        </p:tgtEl>
                                      </p:cBhvr>
                                    </p:animEffect>
                                  </p:childTnLst>
                                </p:cTn>
                              </p:par>
                              <p:par>
                                <p:cTn id="117" presetID="16" presetClass="entr" presetSubtype="21" fill="hold" grpId="0" nodeType="withEffect">
                                  <p:stCondLst>
                                    <p:cond delay="0"/>
                                  </p:stCondLst>
                                  <p:childTnLst>
                                    <p:set>
                                      <p:cBhvr>
                                        <p:cTn id="118" dur="1" fill="hold">
                                          <p:stCondLst>
                                            <p:cond delay="0"/>
                                          </p:stCondLst>
                                        </p:cTn>
                                        <p:tgtEl>
                                          <p:spTgt spid="215"/>
                                        </p:tgtEl>
                                        <p:attrNameLst>
                                          <p:attrName>style.visibility</p:attrName>
                                        </p:attrNameLst>
                                      </p:cBhvr>
                                      <p:to>
                                        <p:strVal val="visible"/>
                                      </p:to>
                                    </p:set>
                                    <p:animEffect transition="in" filter="barn(inVertical)">
                                      <p:cBhvr>
                                        <p:cTn id="119" dur="500"/>
                                        <p:tgtEl>
                                          <p:spTgt spid="215"/>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218"/>
                                        </p:tgtEl>
                                        <p:attrNameLst>
                                          <p:attrName>style.visibility</p:attrName>
                                        </p:attrNameLst>
                                      </p:cBhvr>
                                      <p:to>
                                        <p:strVal val="visible"/>
                                      </p:to>
                                    </p:set>
                                    <p:animEffect transition="in" filter="barn(inVertical)">
                                      <p:cBhvr>
                                        <p:cTn id="122" dur="500"/>
                                        <p:tgtEl>
                                          <p:spTgt spid="218"/>
                                        </p:tgtEl>
                                      </p:cBhvr>
                                    </p:animEffect>
                                  </p:childTnLst>
                                </p:cTn>
                              </p:par>
                              <p:par>
                                <p:cTn id="123" presetID="16" presetClass="entr" presetSubtype="21" fill="hold" grpId="0" nodeType="withEffect">
                                  <p:stCondLst>
                                    <p:cond delay="0"/>
                                  </p:stCondLst>
                                  <p:childTnLst>
                                    <p:set>
                                      <p:cBhvr>
                                        <p:cTn id="124" dur="1" fill="hold">
                                          <p:stCondLst>
                                            <p:cond delay="0"/>
                                          </p:stCondLst>
                                        </p:cTn>
                                        <p:tgtEl>
                                          <p:spTgt spid="220"/>
                                        </p:tgtEl>
                                        <p:attrNameLst>
                                          <p:attrName>style.visibility</p:attrName>
                                        </p:attrNameLst>
                                      </p:cBhvr>
                                      <p:to>
                                        <p:strVal val="visible"/>
                                      </p:to>
                                    </p:set>
                                    <p:animEffect transition="in" filter="barn(inVertical)">
                                      <p:cBhvr>
                                        <p:cTn id="125" dur="500"/>
                                        <p:tgtEl>
                                          <p:spTgt spid="220"/>
                                        </p:tgtEl>
                                      </p:cBhvr>
                                    </p:animEffect>
                                  </p:childTnLst>
                                </p:cTn>
                              </p:par>
                              <p:par>
                                <p:cTn id="126" presetID="16" presetClass="entr" presetSubtype="21" fill="hold" grpId="0" nodeType="withEffect">
                                  <p:stCondLst>
                                    <p:cond delay="0"/>
                                  </p:stCondLst>
                                  <p:childTnLst>
                                    <p:set>
                                      <p:cBhvr>
                                        <p:cTn id="127" dur="1" fill="hold">
                                          <p:stCondLst>
                                            <p:cond delay="0"/>
                                          </p:stCondLst>
                                        </p:cTn>
                                        <p:tgtEl>
                                          <p:spTgt spid="226"/>
                                        </p:tgtEl>
                                        <p:attrNameLst>
                                          <p:attrName>style.visibility</p:attrName>
                                        </p:attrNameLst>
                                      </p:cBhvr>
                                      <p:to>
                                        <p:strVal val="visible"/>
                                      </p:to>
                                    </p:set>
                                    <p:animEffect transition="in" filter="barn(inVertical)">
                                      <p:cBhvr>
                                        <p:cTn id="128" dur="500"/>
                                        <p:tgtEl>
                                          <p:spTgt spid="226"/>
                                        </p:tgtEl>
                                      </p:cBhvr>
                                    </p:animEffect>
                                  </p:childTnLst>
                                </p:cTn>
                              </p:par>
                              <p:par>
                                <p:cTn id="129" presetID="16" presetClass="entr" presetSubtype="21" fill="hold" grpId="0" nodeType="withEffect">
                                  <p:stCondLst>
                                    <p:cond delay="0"/>
                                  </p:stCondLst>
                                  <p:childTnLst>
                                    <p:set>
                                      <p:cBhvr>
                                        <p:cTn id="130" dur="1" fill="hold">
                                          <p:stCondLst>
                                            <p:cond delay="0"/>
                                          </p:stCondLst>
                                        </p:cTn>
                                        <p:tgtEl>
                                          <p:spTgt spid="228"/>
                                        </p:tgtEl>
                                        <p:attrNameLst>
                                          <p:attrName>style.visibility</p:attrName>
                                        </p:attrNameLst>
                                      </p:cBhvr>
                                      <p:to>
                                        <p:strVal val="visible"/>
                                      </p:to>
                                    </p:set>
                                    <p:animEffect transition="in" filter="barn(inVertical)">
                                      <p:cBhvr>
                                        <p:cTn id="131" dur="500"/>
                                        <p:tgtEl>
                                          <p:spTgt spid="228"/>
                                        </p:tgtEl>
                                      </p:cBhvr>
                                    </p:animEffect>
                                  </p:childTnLst>
                                </p:cTn>
                              </p:par>
                              <p:par>
                                <p:cTn id="132" presetID="16" presetClass="entr" presetSubtype="21" fill="hold" nodeType="withEffect">
                                  <p:stCondLst>
                                    <p:cond delay="0"/>
                                  </p:stCondLst>
                                  <p:childTnLst>
                                    <p:set>
                                      <p:cBhvr>
                                        <p:cTn id="133" dur="1" fill="hold">
                                          <p:stCondLst>
                                            <p:cond delay="0"/>
                                          </p:stCondLst>
                                        </p:cTn>
                                        <p:tgtEl>
                                          <p:spTgt spid="233"/>
                                        </p:tgtEl>
                                        <p:attrNameLst>
                                          <p:attrName>style.visibility</p:attrName>
                                        </p:attrNameLst>
                                      </p:cBhvr>
                                      <p:to>
                                        <p:strVal val="visible"/>
                                      </p:to>
                                    </p:set>
                                    <p:animEffect transition="in" filter="barn(inVertical)">
                                      <p:cBhvr>
                                        <p:cTn id="134" dur="500"/>
                                        <p:tgtEl>
                                          <p:spTgt spid="233"/>
                                        </p:tgtEl>
                                      </p:cBhvr>
                                    </p:animEffect>
                                  </p:childTnLst>
                                </p:cTn>
                              </p:par>
                              <p:par>
                                <p:cTn id="135" presetID="16" presetClass="entr" presetSubtype="21" fill="hold" nodeType="withEffect">
                                  <p:stCondLst>
                                    <p:cond delay="0"/>
                                  </p:stCondLst>
                                  <p:childTnLst>
                                    <p:set>
                                      <p:cBhvr>
                                        <p:cTn id="136" dur="1" fill="hold">
                                          <p:stCondLst>
                                            <p:cond delay="0"/>
                                          </p:stCondLst>
                                        </p:cTn>
                                        <p:tgtEl>
                                          <p:spTgt spid="235"/>
                                        </p:tgtEl>
                                        <p:attrNameLst>
                                          <p:attrName>style.visibility</p:attrName>
                                        </p:attrNameLst>
                                      </p:cBhvr>
                                      <p:to>
                                        <p:strVal val="visible"/>
                                      </p:to>
                                    </p:set>
                                    <p:animEffect transition="in" filter="barn(inVertical)">
                                      <p:cBhvr>
                                        <p:cTn id="137" dur="500"/>
                                        <p:tgtEl>
                                          <p:spTgt spid="235"/>
                                        </p:tgtEl>
                                      </p:cBhvr>
                                    </p:animEffect>
                                  </p:childTnLst>
                                </p:cTn>
                              </p:par>
                              <p:par>
                                <p:cTn id="138" presetID="16" presetClass="entr" presetSubtype="21" fill="hold" nodeType="withEffect">
                                  <p:stCondLst>
                                    <p:cond delay="0"/>
                                  </p:stCondLst>
                                  <p:childTnLst>
                                    <p:set>
                                      <p:cBhvr>
                                        <p:cTn id="139" dur="1" fill="hold">
                                          <p:stCondLst>
                                            <p:cond delay="0"/>
                                          </p:stCondLst>
                                        </p:cTn>
                                        <p:tgtEl>
                                          <p:spTgt spid="245"/>
                                        </p:tgtEl>
                                        <p:attrNameLst>
                                          <p:attrName>style.visibility</p:attrName>
                                        </p:attrNameLst>
                                      </p:cBhvr>
                                      <p:to>
                                        <p:strVal val="visible"/>
                                      </p:to>
                                    </p:set>
                                    <p:animEffect transition="in" filter="barn(inVertical)">
                                      <p:cBhvr>
                                        <p:cTn id="140" dur="500"/>
                                        <p:tgtEl>
                                          <p:spTgt spid="245"/>
                                        </p:tgtEl>
                                      </p:cBhvr>
                                    </p:animEffect>
                                  </p:childTnLst>
                                </p:cTn>
                              </p:par>
                              <p:par>
                                <p:cTn id="141" presetID="16" presetClass="entr" presetSubtype="21" fill="hold" nodeType="withEffect">
                                  <p:stCondLst>
                                    <p:cond delay="0"/>
                                  </p:stCondLst>
                                  <p:childTnLst>
                                    <p:set>
                                      <p:cBhvr>
                                        <p:cTn id="142" dur="1" fill="hold">
                                          <p:stCondLst>
                                            <p:cond delay="0"/>
                                          </p:stCondLst>
                                        </p:cTn>
                                        <p:tgtEl>
                                          <p:spTgt spid="267"/>
                                        </p:tgtEl>
                                        <p:attrNameLst>
                                          <p:attrName>style.visibility</p:attrName>
                                        </p:attrNameLst>
                                      </p:cBhvr>
                                      <p:to>
                                        <p:strVal val="visible"/>
                                      </p:to>
                                    </p:set>
                                    <p:animEffect transition="in" filter="barn(inVertical)">
                                      <p:cBhvr>
                                        <p:cTn id="143" dur="500"/>
                                        <p:tgtEl>
                                          <p:spTgt spid="267"/>
                                        </p:tgtEl>
                                      </p:cBhvr>
                                    </p:animEffect>
                                  </p:childTnLst>
                                </p:cTn>
                              </p:par>
                              <p:par>
                                <p:cTn id="144" presetID="16" presetClass="entr" presetSubtype="21" fill="hold" nodeType="withEffect">
                                  <p:stCondLst>
                                    <p:cond delay="0"/>
                                  </p:stCondLst>
                                  <p:childTnLst>
                                    <p:set>
                                      <p:cBhvr>
                                        <p:cTn id="145" dur="1" fill="hold">
                                          <p:stCondLst>
                                            <p:cond delay="0"/>
                                          </p:stCondLst>
                                        </p:cTn>
                                        <p:tgtEl>
                                          <p:spTgt spid="269"/>
                                        </p:tgtEl>
                                        <p:attrNameLst>
                                          <p:attrName>style.visibility</p:attrName>
                                        </p:attrNameLst>
                                      </p:cBhvr>
                                      <p:to>
                                        <p:strVal val="visible"/>
                                      </p:to>
                                    </p:set>
                                    <p:animEffect transition="in" filter="barn(inVertical)">
                                      <p:cBhvr>
                                        <p:cTn id="146" dur="500"/>
                                        <p:tgtEl>
                                          <p:spTgt spid="269"/>
                                        </p:tgtEl>
                                      </p:cBhvr>
                                    </p:animEffect>
                                  </p:childTnLst>
                                </p:cTn>
                              </p:par>
                              <p:par>
                                <p:cTn id="147" presetID="16" presetClass="entr" presetSubtype="21" fill="hold" nodeType="withEffect">
                                  <p:stCondLst>
                                    <p:cond delay="0"/>
                                  </p:stCondLst>
                                  <p:childTnLst>
                                    <p:set>
                                      <p:cBhvr>
                                        <p:cTn id="148" dur="1" fill="hold">
                                          <p:stCondLst>
                                            <p:cond delay="0"/>
                                          </p:stCondLst>
                                        </p:cTn>
                                        <p:tgtEl>
                                          <p:spTgt spid="271"/>
                                        </p:tgtEl>
                                        <p:attrNameLst>
                                          <p:attrName>style.visibility</p:attrName>
                                        </p:attrNameLst>
                                      </p:cBhvr>
                                      <p:to>
                                        <p:strVal val="visible"/>
                                      </p:to>
                                    </p:set>
                                    <p:animEffect transition="in" filter="barn(inVertical)">
                                      <p:cBhvr>
                                        <p:cTn id="149" dur="500"/>
                                        <p:tgtEl>
                                          <p:spTgt spid="271"/>
                                        </p:tgtEl>
                                      </p:cBhvr>
                                    </p:animEffect>
                                  </p:childTnLst>
                                </p:cTn>
                              </p:par>
                              <p:par>
                                <p:cTn id="150" presetID="16" presetClass="entr" presetSubtype="21" fill="hold" nodeType="withEffect">
                                  <p:stCondLst>
                                    <p:cond delay="0"/>
                                  </p:stCondLst>
                                  <p:childTnLst>
                                    <p:set>
                                      <p:cBhvr>
                                        <p:cTn id="151" dur="1" fill="hold">
                                          <p:stCondLst>
                                            <p:cond delay="0"/>
                                          </p:stCondLst>
                                        </p:cTn>
                                        <p:tgtEl>
                                          <p:spTgt spid="273"/>
                                        </p:tgtEl>
                                        <p:attrNameLst>
                                          <p:attrName>style.visibility</p:attrName>
                                        </p:attrNameLst>
                                      </p:cBhvr>
                                      <p:to>
                                        <p:strVal val="visible"/>
                                      </p:to>
                                    </p:set>
                                    <p:animEffect transition="in" filter="barn(inVertical)">
                                      <p:cBhvr>
                                        <p:cTn id="152" dur="500"/>
                                        <p:tgtEl>
                                          <p:spTgt spid="273"/>
                                        </p:tgtEl>
                                      </p:cBhvr>
                                    </p:animEffect>
                                  </p:childTnLst>
                                </p:cTn>
                              </p:par>
                              <p:par>
                                <p:cTn id="153" presetID="16" presetClass="entr" presetSubtype="21" fill="hold" nodeType="withEffect">
                                  <p:stCondLst>
                                    <p:cond delay="0"/>
                                  </p:stCondLst>
                                  <p:childTnLst>
                                    <p:set>
                                      <p:cBhvr>
                                        <p:cTn id="154" dur="1" fill="hold">
                                          <p:stCondLst>
                                            <p:cond delay="0"/>
                                          </p:stCondLst>
                                        </p:cTn>
                                        <p:tgtEl>
                                          <p:spTgt spid="283"/>
                                        </p:tgtEl>
                                        <p:attrNameLst>
                                          <p:attrName>style.visibility</p:attrName>
                                        </p:attrNameLst>
                                      </p:cBhvr>
                                      <p:to>
                                        <p:strVal val="visible"/>
                                      </p:to>
                                    </p:set>
                                    <p:animEffect transition="in" filter="barn(inVertical)">
                                      <p:cBhvr>
                                        <p:cTn id="155" dur="500"/>
                                        <p:tgtEl>
                                          <p:spTgt spid="283"/>
                                        </p:tgtEl>
                                      </p:cBhvr>
                                    </p:animEffect>
                                  </p:childTnLst>
                                </p:cTn>
                              </p:par>
                              <p:par>
                                <p:cTn id="156" presetID="16" presetClass="entr" presetSubtype="21" fill="hold" nodeType="withEffect">
                                  <p:stCondLst>
                                    <p:cond delay="0"/>
                                  </p:stCondLst>
                                  <p:childTnLst>
                                    <p:set>
                                      <p:cBhvr>
                                        <p:cTn id="157" dur="1" fill="hold">
                                          <p:stCondLst>
                                            <p:cond delay="0"/>
                                          </p:stCondLst>
                                        </p:cTn>
                                        <p:tgtEl>
                                          <p:spTgt spid="287"/>
                                        </p:tgtEl>
                                        <p:attrNameLst>
                                          <p:attrName>style.visibility</p:attrName>
                                        </p:attrNameLst>
                                      </p:cBhvr>
                                      <p:to>
                                        <p:strVal val="visible"/>
                                      </p:to>
                                    </p:set>
                                    <p:animEffect transition="in" filter="barn(inVertical)">
                                      <p:cBhvr>
                                        <p:cTn id="158" dur="500"/>
                                        <p:tgtEl>
                                          <p:spTgt spid="287"/>
                                        </p:tgtEl>
                                      </p:cBhvr>
                                    </p:animEffect>
                                  </p:childTnLst>
                                </p:cTn>
                              </p:par>
                              <p:par>
                                <p:cTn id="159" presetID="16" presetClass="entr" presetSubtype="21" fill="hold" grpId="0" nodeType="withEffect">
                                  <p:stCondLst>
                                    <p:cond delay="0"/>
                                  </p:stCondLst>
                                  <p:childTnLst>
                                    <p:set>
                                      <p:cBhvr>
                                        <p:cTn id="160" dur="1" fill="hold">
                                          <p:stCondLst>
                                            <p:cond delay="0"/>
                                          </p:stCondLst>
                                        </p:cTn>
                                        <p:tgtEl>
                                          <p:spTgt spid="289"/>
                                        </p:tgtEl>
                                        <p:attrNameLst>
                                          <p:attrName>style.visibility</p:attrName>
                                        </p:attrNameLst>
                                      </p:cBhvr>
                                      <p:to>
                                        <p:strVal val="visible"/>
                                      </p:to>
                                    </p:set>
                                    <p:animEffect transition="in" filter="barn(inVertical)">
                                      <p:cBhvr>
                                        <p:cTn id="161" dur="500"/>
                                        <p:tgtEl>
                                          <p:spTgt spid="289"/>
                                        </p:tgtEl>
                                      </p:cBhvr>
                                    </p:animEffect>
                                  </p:childTnLst>
                                </p:cTn>
                              </p:par>
                              <p:par>
                                <p:cTn id="162" presetID="16" presetClass="entr" presetSubtype="21" fill="hold" nodeType="withEffect">
                                  <p:stCondLst>
                                    <p:cond delay="0"/>
                                  </p:stCondLst>
                                  <p:childTnLst>
                                    <p:set>
                                      <p:cBhvr>
                                        <p:cTn id="163" dur="1" fill="hold">
                                          <p:stCondLst>
                                            <p:cond delay="0"/>
                                          </p:stCondLst>
                                        </p:cTn>
                                        <p:tgtEl>
                                          <p:spTgt spid="291"/>
                                        </p:tgtEl>
                                        <p:attrNameLst>
                                          <p:attrName>style.visibility</p:attrName>
                                        </p:attrNameLst>
                                      </p:cBhvr>
                                      <p:to>
                                        <p:strVal val="visible"/>
                                      </p:to>
                                    </p:set>
                                    <p:animEffect transition="in" filter="barn(inVertical)">
                                      <p:cBhvr>
                                        <p:cTn id="164" dur="500"/>
                                        <p:tgtEl>
                                          <p:spTgt spid="291"/>
                                        </p:tgtEl>
                                      </p:cBhvr>
                                    </p:animEffect>
                                  </p:childTnLst>
                                </p:cTn>
                              </p:par>
                              <p:par>
                                <p:cTn id="165" presetID="16" presetClass="entr" presetSubtype="21" fill="hold" nodeType="withEffect">
                                  <p:stCondLst>
                                    <p:cond delay="0"/>
                                  </p:stCondLst>
                                  <p:childTnLst>
                                    <p:set>
                                      <p:cBhvr>
                                        <p:cTn id="166" dur="1" fill="hold">
                                          <p:stCondLst>
                                            <p:cond delay="0"/>
                                          </p:stCondLst>
                                        </p:cTn>
                                        <p:tgtEl>
                                          <p:spTgt spid="318"/>
                                        </p:tgtEl>
                                        <p:attrNameLst>
                                          <p:attrName>style.visibility</p:attrName>
                                        </p:attrNameLst>
                                      </p:cBhvr>
                                      <p:to>
                                        <p:strVal val="visible"/>
                                      </p:to>
                                    </p:set>
                                    <p:animEffect transition="in" filter="barn(inVertical)">
                                      <p:cBhvr>
                                        <p:cTn id="167" dur="500"/>
                                        <p:tgtEl>
                                          <p:spTgt spid="318"/>
                                        </p:tgtEl>
                                      </p:cBhvr>
                                    </p:animEffect>
                                  </p:childTnLst>
                                </p:cTn>
                              </p:par>
                              <p:par>
                                <p:cTn id="168" presetID="16" presetClass="entr" presetSubtype="21" fill="hold" nodeType="withEffect">
                                  <p:stCondLst>
                                    <p:cond delay="0"/>
                                  </p:stCondLst>
                                  <p:childTnLst>
                                    <p:set>
                                      <p:cBhvr>
                                        <p:cTn id="169" dur="1" fill="hold">
                                          <p:stCondLst>
                                            <p:cond delay="0"/>
                                          </p:stCondLst>
                                        </p:cTn>
                                        <p:tgtEl>
                                          <p:spTgt spid="335"/>
                                        </p:tgtEl>
                                        <p:attrNameLst>
                                          <p:attrName>style.visibility</p:attrName>
                                        </p:attrNameLst>
                                      </p:cBhvr>
                                      <p:to>
                                        <p:strVal val="visible"/>
                                      </p:to>
                                    </p:set>
                                    <p:animEffect transition="in" filter="barn(inVertical)">
                                      <p:cBhvr>
                                        <p:cTn id="170" dur="500"/>
                                        <p:tgtEl>
                                          <p:spTgt spid="335"/>
                                        </p:tgtEl>
                                      </p:cBhvr>
                                    </p:animEffect>
                                  </p:childTnLst>
                                </p:cTn>
                              </p:par>
                              <p:par>
                                <p:cTn id="171" presetID="16" presetClass="entr" presetSubtype="21" fill="hold" grpId="0" nodeType="withEffect">
                                  <p:stCondLst>
                                    <p:cond delay="0"/>
                                  </p:stCondLst>
                                  <p:childTnLst>
                                    <p:set>
                                      <p:cBhvr>
                                        <p:cTn id="172" dur="1" fill="hold">
                                          <p:stCondLst>
                                            <p:cond delay="0"/>
                                          </p:stCondLst>
                                        </p:cTn>
                                        <p:tgtEl>
                                          <p:spTgt spid="337"/>
                                        </p:tgtEl>
                                        <p:attrNameLst>
                                          <p:attrName>style.visibility</p:attrName>
                                        </p:attrNameLst>
                                      </p:cBhvr>
                                      <p:to>
                                        <p:strVal val="visible"/>
                                      </p:to>
                                    </p:set>
                                    <p:animEffect transition="in" filter="barn(inVertical)">
                                      <p:cBhvr>
                                        <p:cTn id="173" dur="5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44" grpId="0"/>
      <p:bldP spid="10" grpId="0" animBg="1"/>
      <p:bldP spid="13" grpId="0" animBg="1"/>
      <p:bldP spid="16" grpId="0" animBg="1"/>
      <p:bldP spid="19" grpId="0" animBg="1"/>
      <p:bldP spid="22" grpId="0" animBg="1"/>
      <p:bldP spid="25" grpId="0" animBg="1"/>
      <p:bldP spid="28" grpId="0" animBg="1"/>
      <p:bldP spid="31" grpId="0" animBg="1"/>
      <p:bldP spid="63" grpId="0" animBg="1"/>
      <p:bldP spid="193" grpId="0" animBg="1"/>
      <p:bldP spid="195" grpId="0" animBg="1"/>
      <p:bldP spid="199" grpId="0" animBg="1"/>
      <p:bldP spid="215" grpId="0" animBg="1"/>
      <p:bldP spid="218" grpId="0" animBg="1"/>
      <p:bldP spid="220" grpId="0" animBg="1"/>
      <p:bldP spid="226" grpId="0" animBg="1"/>
      <p:bldP spid="228" grpId="0" animBg="1"/>
      <p:bldP spid="289" grpId="0" animBg="1"/>
      <p:bldP spid="3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7160A4F-5EEA-2FE8-88E7-1349AEC4CE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115" y="687806"/>
            <a:ext cx="7513960" cy="4294838"/>
          </a:xfrm>
          <a:prstGeom prst="rect">
            <a:avLst/>
          </a:prstGeom>
          <a:noFill/>
          <a:ln>
            <a:noFill/>
          </a:ln>
        </p:spPr>
      </p:pic>
      <p:grpSp>
        <p:nvGrpSpPr>
          <p:cNvPr id="221" name="Google Shape;221;p18"/>
          <p:cNvGrpSpPr/>
          <p:nvPr/>
        </p:nvGrpSpPr>
        <p:grpSpPr>
          <a:xfrm>
            <a:off x="0" y="642056"/>
            <a:ext cx="1992522" cy="471900"/>
            <a:chOff x="4731531" y="1452264"/>
            <a:chExt cx="3050800" cy="471900"/>
          </a:xfrm>
        </p:grpSpPr>
        <p:sp>
          <p:nvSpPr>
            <p:cNvPr id="222" name="Google Shape;222;p18"/>
            <p:cNvSpPr/>
            <p:nvPr/>
          </p:nvSpPr>
          <p:spPr>
            <a:xfrm>
              <a:off x="4731531" y="1452264"/>
              <a:ext cx="3050800" cy="471900"/>
            </a:xfrm>
            <a:prstGeom prst="roundRect">
              <a:avLst>
                <a:gd name="adj" fmla="val 50000"/>
              </a:avLst>
            </a:prstGeom>
            <a:solidFill>
              <a:schemeClr val="accent3"/>
            </a:solidFill>
            <a:ln>
              <a:noFill/>
            </a:ln>
          </p:spPr>
          <p:txBody>
            <a:bodyPr spcFirstLastPara="1" wrap="square" lIns="91425" tIns="91425" rIns="548625" bIns="91425" anchor="ctr" anchorCtr="0">
              <a:noAutofit/>
            </a:bodyPr>
            <a:lstStyle/>
            <a:p>
              <a:pPr marL="0" lvl="0" indent="0" algn="r" rtl="0">
                <a:spcBef>
                  <a:spcPts val="0"/>
                </a:spcBef>
                <a:spcAft>
                  <a:spcPts val="0"/>
                </a:spcAft>
                <a:buClr>
                  <a:schemeClr val="dk1"/>
                </a:buClr>
                <a:buSzPts val="1100"/>
                <a:buFont typeface="Arial"/>
                <a:buNone/>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Usecase </a:t>
              </a:r>
              <a:endParaRPr lang="en-US" dirty="0">
                <a:solidFill>
                  <a:srgbClr val="FFFFFF"/>
                </a:solidFill>
                <a:latin typeface="Roboto" panose="02000000000000000000" pitchFamily="2" charset="0"/>
                <a:ea typeface="Roboto" panose="02000000000000000000" pitchFamily="2" charset="0"/>
              </a:endParaRPr>
            </a:p>
          </p:txBody>
        </p:sp>
        <p:sp>
          <p:nvSpPr>
            <p:cNvPr id="224" name="Google Shape;224;p18"/>
            <p:cNvSpPr/>
            <p:nvPr/>
          </p:nvSpPr>
          <p:spPr>
            <a:xfrm>
              <a:off x="4977329" y="1498014"/>
              <a:ext cx="549475" cy="380400"/>
            </a:xfrm>
            <a:prstGeom prst="ellipse">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229" name="Google Shape;229;p18"/>
          <p:cNvGrpSpPr/>
          <p:nvPr/>
        </p:nvGrpSpPr>
        <p:grpSpPr>
          <a:xfrm>
            <a:off x="262725" y="778389"/>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lang="vi-VN" dirty="0">
              <a:solidFill>
                <a:schemeClr val="accent3"/>
              </a:solidFill>
              <a:ea typeface="Roboto" panose="02000000000000000000" pitchFamily="2" charset="0"/>
            </a:endParaRPr>
          </a:p>
        </p:txBody>
      </p:sp>
      <p:sp>
        <p:nvSpPr>
          <p:cNvPr id="249" name="Google Shape;249;p18"/>
          <p:cNvSpPr/>
          <p:nvPr/>
        </p:nvSpPr>
        <p:spPr>
          <a:xfrm>
            <a:off x="1140578" y="2099310"/>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E96220AE-E530-8EC6-504C-C006B92028A0}"/>
              </a:ext>
            </a:extLst>
          </p:cNvPr>
          <p:cNvSpPr txBox="1"/>
          <p:nvPr/>
        </p:nvSpPr>
        <p:spPr>
          <a:xfrm>
            <a:off x="4989045" y="564695"/>
            <a:ext cx="736099" cy="246221"/>
          </a:xfrm>
          <a:prstGeom prst="rect">
            <a:avLst/>
          </a:prstGeom>
          <a:noFill/>
        </p:spPr>
        <p:txBody>
          <a:bodyPr wrap="none" rtlCol="0">
            <a:spAutoFit/>
          </a:bodyPr>
          <a:lstStyle/>
          <a:p>
            <a:r>
              <a:rPr lang="en-US" sz="1000" dirty="0"/>
              <a:t>Hệ thống </a:t>
            </a:r>
            <a:endParaRPr lang="vi-VN" sz="1000" dirty="0"/>
          </a:p>
        </p:txBody>
      </p:sp>
      <p:sp>
        <p:nvSpPr>
          <p:cNvPr id="8" name="TextBox 7">
            <a:extLst>
              <a:ext uri="{FF2B5EF4-FFF2-40B4-BE49-F238E27FC236}">
                <a16:creationId xmlns:a16="http://schemas.microsoft.com/office/drawing/2014/main" id="{E66BD795-5F80-BEA8-3935-6722E6B6B079}"/>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10</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468925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1"/>
                                        </p:tgtEl>
                                        <p:attrNameLst>
                                          <p:attrName>style.visibility</p:attrName>
                                        </p:attrNameLst>
                                      </p:cBhvr>
                                      <p:to>
                                        <p:strVal val="visible"/>
                                      </p:to>
                                    </p:set>
                                    <p:animEffect transition="in" filter="wipe(down)">
                                      <p:cBhvr>
                                        <p:cTn id="14" dur="500"/>
                                        <p:tgtEl>
                                          <p:spTgt spid="2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500"/>
                                        <p:tgtEl>
                                          <p:spTgt spid="22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18"/>
          <p:cNvGrpSpPr/>
          <p:nvPr/>
        </p:nvGrpSpPr>
        <p:grpSpPr>
          <a:xfrm>
            <a:off x="1" y="506661"/>
            <a:ext cx="3806055" cy="471900"/>
            <a:chOff x="337635" y="1209083"/>
            <a:chExt cx="4001570" cy="471900"/>
          </a:xfrm>
        </p:grpSpPr>
        <p:sp>
          <p:nvSpPr>
            <p:cNvPr id="214" name="Google Shape;214;p18"/>
            <p:cNvSpPr/>
            <p:nvPr/>
          </p:nvSpPr>
          <p:spPr>
            <a:xfrm>
              <a:off x="337635" y="1209083"/>
              <a:ext cx="400157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Roboto" panose="02000000000000000000" pitchFamily="2" charset="0"/>
                  <a:cs typeface="Arial" panose="020B0604020202020204" pitchFamily="34" charset="0"/>
                  <a:sym typeface="Fira Sans Extra Condensed Medium"/>
                </a:rPr>
                <a:t>Đặc tả Usecase </a:t>
              </a:r>
              <a:r>
                <a:rPr lang="en-US" sz="1700" dirty="0">
                  <a:solidFill>
                    <a:srgbClr val="FFFFFF"/>
                  </a:solidFill>
                  <a:latin typeface="Roboto" panose="02000000000000000000" pitchFamily="2" charset="0"/>
                  <a:ea typeface="Roboto" panose="02000000000000000000" pitchFamily="2" charset="0"/>
                  <a:cs typeface="Arial" panose="020B0604020202020204" pitchFamily="34" charset="0"/>
                  <a:sym typeface="Fira Sans Extra Condensed Medium"/>
                </a:rPr>
                <a:t>Đăng ký </a:t>
              </a:r>
              <a:endParaRPr dirty="0">
                <a:solidFill>
                  <a:srgbClr val="FFFFFF"/>
                </a:solidFill>
                <a:latin typeface="Roboto" panose="02000000000000000000" pitchFamily="2" charset="0"/>
                <a:ea typeface="Roboto" panose="02000000000000000000" pitchFamily="2" charset="0"/>
              </a:endParaRPr>
            </a:p>
          </p:txBody>
        </p:sp>
        <p:sp>
          <p:nvSpPr>
            <p:cNvPr id="216" name="Google Shape;216;p18"/>
            <p:cNvSpPr/>
            <p:nvPr/>
          </p:nvSpPr>
          <p:spPr>
            <a:xfrm>
              <a:off x="544279" y="1254833"/>
              <a:ext cx="483263" cy="38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236" name="Google Shape;236;p18"/>
          <p:cNvGrpSpPr/>
          <p:nvPr/>
        </p:nvGrpSpPr>
        <p:grpSpPr>
          <a:xfrm>
            <a:off x="349638" y="654603"/>
            <a:ext cx="153470" cy="200722"/>
            <a:chOff x="6264525" y="842250"/>
            <a:chExt cx="423500" cy="481825"/>
          </a:xfrm>
        </p:grpSpPr>
        <p:sp>
          <p:nvSpPr>
            <p:cNvPr id="237" name="Google Shape;237;p1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8" name="Google Shape;238;p1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9" name="Google Shape;239;p1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0" name="Google Shape;240;p1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1" name="Google Shape;241;p1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2" name="Google Shape;242;p1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3" name="Google Shape;243;p1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1008981" y="85808"/>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lang="vi-VN" dirty="0">
              <a:solidFill>
                <a:schemeClr val="accent3"/>
              </a:solidFill>
              <a:ea typeface="Roboto" panose="02000000000000000000" pitchFamily="2" charset="0"/>
            </a:endParaRPr>
          </a:p>
        </p:txBody>
      </p:sp>
      <p:sp>
        <p:nvSpPr>
          <p:cNvPr id="249" name="Google Shape;249;p18"/>
          <p:cNvSpPr/>
          <p:nvPr/>
        </p:nvSpPr>
        <p:spPr>
          <a:xfrm>
            <a:off x="4531478" y="198055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graphicFrame>
        <p:nvGraphicFramePr>
          <p:cNvPr id="3" name="Table 2">
            <a:extLst>
              <a:ext uri="{FF2B5EF4-FFF2-40B4-BE49-F238E27FC236}">
                <a16:creationId xmlns:a16="http://schemas.microsoft.com/office/drawing/2014/main" id="{9CE14ED6-C3F1-A674-851F-702DD0BC820A}"/>
              </a:ext>
            </a:extLst>
          </p:cNvPr>
          <p:cNvGraphicFramePr>
            <a:graphicFrameLocks noGrp="1"/>
          </p:cNvGraphicFramePr>
          <p:nvPr>
            <p:extLst>
              <p:ext uri="{D42A27DB-BD31-4B8C-83A1-F6EECF244321}">
                <p14:modId xmlns:p14="http://schemas.microsoft.com/office/powerpoint/2010/main" val="96652409"/>
              </p:ext>
            </p:extLst>
          </p:nvPr>
        </p:nvGraphicFramePr>
        <p:xfrm>
          <a:off x="83602" y="1024311"/>
          <a:ext cx="8457725" cy="3964215"/>
        </p:xfrm>
        <a:graphic>
          <a:graphicData uri="http://schemas.openxmlformats.org/drawingml/2006/table">
            <a:tbl>
              <a:tblPr firstRow="1" firstCol="1" bandRow="1">
                <a:tableStyleId>{5C22544A-7EE6-4342-B048-85BDC9FD1C3A}</a:tableStyleId>
              </a:tblPr>
              <a:tblGrid>
                <a:gridCol w="2139804">
                  <a:extLst>
                    <a:ext uri="{9D8B030D-6E8A-4147-A177-3AD203B41FA5}">
                      <a16:colId xmlns:a16="http://schemas.microsoft.com/office/drawing/2014/main" val="3191707220"/>
                    </a:ext>
                  </a:extLst>
                </a:gridCol>
                <a:gridCol w="3158115">
                  <a:extLst>
                    <a:ext uri="{9D8B030D-6E8A-4147-A177-3AD203B41FA5}">
                      <a16:colId xmlns:a16="http://schemas.microsoft.com/office/drawing/2014/main" val="3101626179"/>
                    </a:ext>
                  </a:extLst>
                </a:gridCol>
                <a:gridCol w="3159806">
                  <a:extLst>
                    <a:ext uri="{9D8B030D-6E8A-4147-A177-3AD203B41FA5}">
                      <a16:colId xmlns:a16="http://schemas.microsoft.com/office/drawing/2014/main" val="431030690"/>
                    </a:ext>
                  </a:extLst>
                </a:gridCol>
              </a:tblGrid>
              <a:tr h="160432">
                <a:tc gridSpan="3">
                  <a:txBody>
                    <a:bodyPr/>
                    <a:lstStyle/>
                    <a:p>
                      <a:pPr marL="0" marR="0">
                        <a:lnSpc>
                          <a:spcPct val="107000"/>
                        </a:lnSpc>
                        <a:spcBef>
                          <a:spcPts val="0"/>
                        </a:spcBef>
                        <a:spcAft>
                          <a:spcPts val="600"/>
                        </a:spcAft>
                      </a:pPr>
                      <a:r>
                        <a:rPr lang="vi-VN" sz="1100" dirty="0">
                          <a:effectLst/>
                        </a:rPr>
                        <a:t>Use case: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671" marR="60671" marT="0" marB="0"/>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375722324"/>
                  </a:ext>
                </a:extLst>
              </a:tr>
              <a:tr h="157860">
                <a:tc>
                  <a:txBody>
                    <a:bodyPr/>
                    <a:lstStyle/>
                    <a:p>
                      <a:pPr marL="0" marR="0" algn="just">
                        <a:spcBef>
                          <a:spcPts val="0"/>
                        </a:spcBef>
                        <a:spcAft>
                          <a:spcPts val="600"/>
                        </a:spcAft>
                      </a:pPr>
                      <a:r>
                        <a:rPr lang="vi-VN" sz="1100" dirty="0">
                          <a:effectLst/>
                        </a:rPr>
                        <a:t>Mục đích:</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gridSpan="2">
                  <a:txBody>
                    <a:bodyPr/>
                    <a:lstStyle/>
                    <a:p>
                      <a:pPr marL="0" marR="0" algn="just">
                        <a:lnSpc>
                          <a:spcPts val="1200"/>
                        </a:lnSpc>
                        <a:spcBef>
                          <a:spcPts val="0"/>
                        </a:spcBef>
                        <a:spcAft>
                          <a:spcPts val="600"/>
                        </a:spcAft>
                      </a:pPr>
                      <a:r>
                        <a:rPr lang="en-US" sz="1100" dirty="0">
                          <a:effectLst/>
                        </a:rPr>
                        <a:t>Khách hàng đăng ký tài khoản</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hMerge="1">
                  <a:txBody>
                    <a:bodyPr/>
                    <a:lstStyle/>
                    <a:p>
                      <a:endParaRPr lang="vi-VN"/>
                    </a:p>
                  </a:txBody>
                  <a:tcPr/>
                </a:tc>
                <a:extLst>
                  <a:ext uri="{0D108BD9-81ED-4DB2-BD59-A6C34878D82A}">
                    <a16:rowId xmlns:a16="http://schemas.microsoft.com/office/drawing/2014/main" val="2562250860"/>
                  </a:ext>
                </a:extLst>
              </a:tr>
              <a:tr h="285521">
                <a:tc>
                  <a:txBody>
                    <a:bodyPr/>
                    <a:lstStyle/>
                    <a:p>
                      <a:pPr marL="0" marR="0" algn="just">
                        <a:spcBef>
                          <a:spcPts val="0"/>
                        </a:spcBef>
                        <a:spcAft>
                          <a:spcPts val="600"/>
                        </a:spcAft>
                      </a:pPr>
                      <a:r>
                        <a:rPr lang="vi-VN" sz="1100" dirty="0">
                          <a:effectLst/>
                        </a:rPr>
                        <a:t>Mô tả:</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gridSpan="2">
                  <a:txBody>
                    <a:bodyPr/>
                    <a:lstStyle/>
                    <a:p>
                      <a:pPr marL="0" marR="0" algn="just">
                        <a:lnSpc>
                          <a:spcPts val="1200"/>
                        </a:lnSpc>
                        <a:spcBef>
                          <a:spcPts val="0"/>
                        </a:spcBef>
                        <a:spcAft>
                          <a:spcPts val="600"/>
                        </a:spcAft>
                      </a:pPr>
                      <a:r>
                        <a:rPr lang="en-US" sz="1100" dirty="0">
                          <a:effectLst/>
                        </a:rPr>
                        <a:t>Khách hàng: đăng ký tài khoản khách hàng bằng email để có thể đăng nhập vào ứng dụng.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hMerge="1">
                  <a:txBody>
                    <a:bodyPr/>
                    <a:lstStyle/>
                    <a:p>
                      <a:endParaRPr lang="vi-VN"/>
                    </a:p>
                  </a:txBody>
                  <a:tcPr/>
                </a:tc>
                <a:extLst>
                  <a:ext uri="{0D108BD9-81ED-4DB2-BD59-A6C34878D82A}">
                    <a16:rowId xmlns:a16="http://schemas.microsoft.com/office/drawing/2014/main" val="3783566755"/>
                  </a:ext>
                </a:extLst>
              </a:tr>
              <a:tr h="157860">
                <a:tc>
                  <a:txBody>
                    <a:bodyPr/>
                    <a:lstStyle/>
                    <a:p>
                      <a:pPr marL="0" marR="0" algn="just">
                        <a:spcBef>
                          <a:spcPts val="0"/>
                        </a:spcBef>
                        <a:spcAft>
                          <a:spcPts val="600"/>
                        </a:spcAft>
                      </a:pPr>
                      <a:r>
                        <a:rPr lang="vi-VN" sz="1100" dirty="0">
                          <a:effectLst/>
                        </a:rPr>
                        <a:t>Tác nhân:</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gridSpan="2">
                  <a:txBody>
                    <a:bodyPr/>
                    <a:lstStyle/>
                    <a:p>
                      <a:pPr marL="0" marR="0" algn="just">
                        <a:lnSpc>
                          <a:spcPts val="1200"/>
                        </a:lnSpc>
                        <a:spcBef>
                          <a:spcPts val="0"/>
                        </a:spcBef>
                        <a:spcAft>
                          <a:spcPts val="600"/>
                        </a:spcAft>
                      </a:pPr>
                      <a:r>
                        <a:rPr lang="en-US" sz="1100" dirty="0">
                          <a:effectLst/>
                        </a:rPr>
                        <a:t>Khách hàng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hMerge="1">
                  <a:txBody>
                    <a:bodyPr/>
                    <a:lstStyle/>
                    <a:p>
                      <a:endParaRPr lang="vi-VN"/>
                    </a:p>
                  </a:txBody>
                  <a:tcPr/>
                </a:tc>
                <a:extLst>
                  <a:ext uri="{0D108BD9-81ED-4DB2-BD59-A6C34878D82A}">
                    <a16:rowId xmlns:a16="http://schemas.microsoft.com/office/drawing/2014/main" val="3916187530"/>
                  </a:ext>
                </a:extLst>
              </a:tr>
              <a:tr h="157860">
                <a:tc>
                  <a:txBody>
                    <a:bodyPr/>
                    <a:lstStyle/>
                    <a:p>
                      <a:pPr marL="0" marR="0" algn="just">
                        <a:spcBef>
                          <a:spcPts val="0"/>
                        </a:spcBef>
                        <a:spcAft>
                          <a:spcPts val="600"/>
                        </a:spcAft>
                      </a:pPr>
                      <a:r>
                        <a:rPr lang="vi-VN" sz="1100" dirty="0">
                          <a:effectLst/>
                        </a:rPr>
                        <a:t>Điều kiện trước:</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gridSpan="2">
                  <a:txBody>
                    <a:bodyPr/>
                    <a:lstStyle/>
                    <a:p>
                      <a:pPr marL="0" marR="0" algn="just">
                        <a:lnSpc>
                          <a:spcPts val="1200"/>
                        </a:lnSpc>
                        <a:spcBef>
                          <a:spcPts val="0"/>
                        </a:spcBef>
                        <a:spcAft>
                          <a:spcPts val="600"/>
                        </a:spcAft>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hMerge="1">
                  <a:txBody>
                    <a:bodyPr/>
                    <a:lstStyle/>
                    <a:p>
                      <a:endParaRPr lang="vi-VN"/>
                    </a:p>
                  </a:txBody>
                  <a:tcPr/>
                </a:tc>
                <a:extLst>
                  <a:ext uri="{0D108BD9-81ED-4DB2-BD59-A6C34878D82A}">
                    <a16:rowId xmlns:a16="http://schemas.microsoft.com/office/drawing/2014/main" val="1632717613"/>
                  </a:ext>
                </a:extLst>
              </a:tr>
              <a:tr h="157860">
                <a:tc>
                  <a:txBody>
                    <a:bodyPr/>
                    <a:lstStyle/>
                    <a:p>
                      <a:pPr marL="0" marR="0" algn="just">
                        <a:spcBef>
                          <a:spcPts val="0"/>
                        </a:spcBef>
                        <a:spcAft>
                          <a:spcPts val="600"/>
                        </a:spcAft>
                      </a:pPr>
                      <a:r>
                        <a:rPr lang="vi-VN" sz="1100" dirty="0">
                          <a:effectLst/>
                        </a:rPr>
                        <a:t>Điều kiện sau:</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gridSpan="2">
                  <a:txBody>
                    <a:bodyPr/>
                    <a:lstStyle/>
                    <a:p>
                      <a:pPr marL="0" marR="0" algn="just">
                        <a:lnSpc>
                          <a:spcPts val="1200"/>
                        </a:lnSpc>
                        <a:spcBef>
                          <a:spcPts val="0"/>
                        </a:spcBef>
                        <a:spcAft>
                          <a:spcPts val="600"/>
                        </a:spcAft>
                      </a:pPr>
                      <a:r>
                        <a:rPr lang="en-US" sz="1100" dirty="0">
                          <a:effectLst/>
                        </a:rPr>
                        <a:t>Hiển thị thông báo đăng ký thành công hoặc thông báo lỗi</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hMerge="1">
                  <a:txBody>
                    <a:bodyPr/>
                    <a:lstStyle/>
                    <a:p>
                      <a:endParaRPr lang="vi-VN"/>
                    </a:p>
                  </a:txBody>
                  <a:tcPr/>
                </a:tc>
                <a:extLst>
                  <a:ext uri="{0D108BD9-81ED-4DB2-BD59-A6C34878D82A}">
                    <a16:rowId xmlns:a16="http://schemas.microsoft.com/office/drawing/2014/main" val="3291427487"/>
                  </a:ext>
                </a:extLst>
              </a:tr>
              <a:tr h="157860">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ctr">
                        <a:lnSpc>
                          <a:spcPts val="1200"/>
                        </a:lnSpc>
                        <a:spcBef>
                          <a:spcPts val="0"/>
                        </a:spcBef>
                        <a:spcAft>
                          <a:spcPts val="600"/>
                        </a:spcAft>
                      </a:pPr>
                      <a:r>
                        <a:rPr lang="en-US" sz="1100" dirty="0">
                          <a:effectLst/>
                        </a:rPr>
                        <a:t>Khách hàng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ctr">
                        <a:lnSpc>
                          <a:spcPts val="1200"/>
                        </a:lnSpc>
                        <a:spcBef>
                          <a:spcPts val="0"/>
                        </a:spcBef>
                        <a:spcAft>
                          <a:spcPts val="600"/>
                        </a:spcAft>
                      </a:pPr>
                      <a:r>
                        <a:rPr lang="en-US" sz="1100" dirty="0">
                          <a:effectLst/>
                        </a:rPr>
                        <a:t>Hệ thống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2124433641"/>
                  </a:ext>
                </a:extLst>
              </a:tr>
              <a:tr h="315720">
                <a:tc>
                  <a:txBody>
                    <a:bodyPr/>
                    <a:lstStyle/>
                    <a:p>
                      <a:pPr marL="0" marR="0" algn="just">
                        <a:spcBef>
                          <a:spcPts val="0"/>
                        </a:spcBef>
                        <a:spcAft>
                          <a:spcPts val="600"/>
                        </a:spcAft>
                      </a:pPr>
                      <a:r>
                        <a:rPr lang="vi-VN" sz="1100" dirty="0">
                          <a:effectLst/>
                        </a:rPr>
                        <a:t>Luồng sự kiện chính (Basic flows)</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1.Chọn đăng ký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2. Hiển thị trang đăng ký</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866037321"/>
                  </a:ext>
                </a:extLst>
              </a:tr>
              <a:tr h="285521">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3. Điền đầy đủ và chính xác các thông tin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457200" marR="0" indent="0" algn="just">
                        <a:lnSpc>
                          <a:spcPts val="1200"/>
                        </a:lnSpc>
                        <a:spcBef>
                          <a:spcPts val="0"/>
                        </a:spcBef>
                        <a:spcAft>
                          <a:spcPts val="600"/>
                        </a:spcAft>
                        <a:buFont typeface="+mj-lt"/>
                        <a:buNone/>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1194960275"/>
                  </a:ext>
                </a:extLst>
              </a:tr>
              <a:tr h="157860">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4. Chọn ĐĂNG KÝ</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5. Chuyển đến trang xác thực email</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2541197548"/>
                  </a:ext>
                </a:extLst>
              </a:tr>
              <a:tr h="157860">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6. Nhập OTP để xác thực</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457200" marR="0" indent="0" algn="just">
                        <a:lnSpc>
                          <a:spcPts val="1200"/>
                        </a:lnSpc>
                        <a:spcBef>
                          <a:spcPts val="0"/>
                        </a:spcBef>
                        <a:spcAft>
                          <a:spcPts val="600"/>
                        </a:spcAft>
                        <a:buFont typeface="+mj-lt"/>
                        <a:buNone/>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2733255792"/>
                  </a:ext>
                </a:extLst>
              </a:tr>
              <a:tr h="157860">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7. Chọn XÁC NHẬN</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8. Thông báo đăng ký thành công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1782343041"/>
                  </a:ext>
                </a:extLst>
              </a:tr>
              <a:tr h="315720">
                <a:tc>
                  <a:txBody>
                    <a:bodyPr/>
                    <a:lstStyle/>
                    <a:p>
                      <a:pPr marL="0" marR="0" algn="just">
                        <a:spcBef>
                          <a:spcPts val="0"/>
                        </a:spcBef>
                        <a:spcAft>
                          <a:spcPts val="600"/>
                        </a:spcAft>
                      </a:pPr>
                      <a:r>
                        <a:rPr lang="vi-VN" sz="1100" dirty="0">
                          <a:effectLst/>
                        </a:rPr>
                        <a:t>Luồng sự kiện phụ (Alternative Flows):</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9. Chọn HỦY</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10. Quay lại</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3330727798"/>
                  </a:ext>
                </a:extLst>
              </a:tr>
              <a:tr h="285521">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457200" marR="0" algn="just">
                        <a:lnSpc>
                          <a:spcPts val="1200"/>
                        </a:lnSpc>
                        <a:spcBef>
                          <a:spcPts val="0"/>
                        </a:spcBef>
                        <a:spcAft>
                          <a:spcPts val="600"/>
                        </a:spcAft>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5.1 Kiểm tra dữ liệu nhập vào của khách hàng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1857747799"/>
                  </a:ext>
                </a:extLst>
              </a:tr>
              <a:tr h="285521">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457200" marR="0" algn="just">
                        <a:lnSpc>
                          <a:spcPts val="1200"/>
                        </a:lnSpc>
                        <a:spcBef>
                          <a:spcPts val="0"/>
                        </a:spcBef>
                        <a:spcAft>
                          <a:spcPts val="600"/>
                        </a:spcAft>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5.2 Gửi mã OTP đến email cho khách hàng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3605360972"/>
                  </a:ext>
                </a:extLst>
              </a:tr>
              <a:tr h="315720">
                <a:tc>
                  <a:txBody>
                    <a:bodyPr/>
                    <a:lstStyle/>
                    <a:p>
                      <a:pPr marL="0" marR="0" algn="just">
                        <a:spcBef>
                          <a:spcPts val="0"/>
                        </a:spcBef>
                        <a:spcAft>
                          <a:spcPts val="600"/>
                        </a:spcAft>
                      </a:pPr>
                      <a:r>
                        <a:rPr lang="vi-VN" sz="1100" dirty="0">
                          <a:effectLst/>
                        </a:rPr>
                        <a:t>Luồng sự kiện ngoại lệ (Exception Flows):</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5.1 Hiển thị thông báo thông tin không hợp lệ</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1040258512"/>
                  </a:ext>
                </a:extLst>
              </a:tr>
              <a:tr h="285521">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8.1 Thông báo OTP không chính xác</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3693567085"/>
                  </a:ext>
                </a:extLst>
              </a:tr>
            </a:tbl>
          </a:graphicData>
        </a:graphic>
      </p:graphicFrame>
      <p:sp>
        <p:nvSpPr>
          <p:cNvPr id="4" name="TextBox 3">
            <a:extLst>
              <a:ext uri="{FF2B5EF4-FFF2-40B4-BE49-F238E27FC236}">
                <a16:creationId xmlns:a16="http://schemas.microsoft.com/office/drawing/2014/main" id="{8AF73219-E3BF-3151-2B22-4739302ED9C7}"/>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11</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25130335-A058-75AD-759F-78B1FCCA223D}"/>
              </a:ext>
            </a:extLst>
          </p:cNvPr>
          <p:cNvSpPr txBox="1"/>
          <p:nvPr/>
        </p:nvSpPr>
        <p:spPr>
          <a:xfrm>
            <a:off x="3013363" y="4944291"/>
            <a:ext cx="2480166" cy="215444"/>
          </a:xfrm>
          <a:prstGeom prst="rect">
            <a:avLst/>
          </a:prstGeom>
          <a:noFill/>
        </p:spPr>
        <p:txBody>
          <a:bodyPr wrap="none" rtlCol="0">
            <a:spAutoFit/>
          </a:bodyPr>
          <a:lstStyle/>
          <a:p>
            <a:r>
              <a:rPr lang="en-US" sz="800" i="1" dirty="0"/>
              <a:t>Bảng 3.1 Bảng đặc tả usecase Đăng ký  tài khoản</a:t>
            </a:r>
            <a:endParaRPr lang="vi-VN" sz="800" i="1" dirty="0"/>
          </a:p>
        </p:txBody>
      </p:sp>
    </p:spTree>
    <p:extLst>
      <p:ext uri="{BB962C8B-B14F-4D97-AF65-F5344CB8AC3E}">
        <p14:creationId xmlns:p14="http://schemas.microsoft.com/office/powerpoint/2010/main" val="2930410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3"/>
                                        </p:tgtEl>
                                        <p:attrNameLst>
                                          <p:attrName>style.visibility</p:attrName>
                                        </p:attrNameLst>
                                      </p:cBhvr>
                                      <p:to>
                                        <p:strVal val="visible"/>
                                      </p:to>
                                    </p:set>
                                    <p:animEffect transition="in" filter="fade">
                                      <p:cBhvr>
                                        <p:cTn id="14" dur="1000"/>
                                        <p:tgtEl>
                                          <p:spTgt spid="213"/>
                                        </p:tgtEl>
                                      </p:cBhvr>
                                    </p:animEffect>
                                    <p:anim calcmode="lin" valueType="num">
                                      <p:cBhvr>
                                        <p:cTn id="15" dur="1000" fill="hold"/>
                                        <p:tgtEl>
                                          <p:spTgt spid="213"/>
                                        </p:tgtEl>
                                        <p:attrNameLst>
                                          <p:attrName>ppt_x</p:attrName>
                                        </p:attrNameLst>
                                      </p:cBhvr>
                                      <p:tavLst>
                                        <p:tav tm="0">
                                          <p:val>
                                            <p:strVal val="#ppt_x"/>
                                          </p:val>
                                        </p:tav>
                                        <p:tav tm="100000">
                                          <p:val>
                                            <p:strVal val="#ppt_x"/>
                                          </p:val>
                                        </p:tav>
                                      </p:tavLst>
                                    </p:anim>
                                    <p:anim calcmode="lin" valueType="num">
                                      <p:cBhvr>
                                        <p:cTn id="16"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6"/>
                                        </p:tgtEl>
                                        <p:attrNameLst>
                                          <p:attrName>style.visibility</p:attrName>
                                        </p:attrNameLst>
                                      </p:cBhvr>
                                      <p:to>
                                        <p:strVal val="visible"/>
                                      </p:to>
                                    </p:set>
                                    <p:animEffect transition="in" filter="fade">
                                      <p:cBhvr>
                                        <p:cTn id="21" dur="1000"/>
                                        <p:tgtEl>
                                          <p:spTgt spid="236"/>
                                        </p:tgtEl>
                                      </p:cBhvr>
                                    </p:animEffect>
                                    <p:anim calcmode="lin" valueType="num">
                                      <p:cBhvr>
                                        <p:cTn id="22" dur="1000" fill="hold"/>
                                        <p:tgtEl>
                                          <p:spTgt spid="236"/>
                                        </p:tgtEl>
                                        <p:attrNameLst>
                                          <p:attrName>ppt_x</p:attrName>
                                        </p:attrNameLst>
                                      </p:cBhvr>
                                      <p:tavLst>
                                        <p:tav tm="0">
                                          <p:val>
                                            <p:strVal val="#ppt_x"/>
                                          </p:val>
                                        </p:tav>
                                        <p:tav tm="100000">
                                          <p:val>
                                            <p:strVal val="#ppt_x"/>
                                          </p:val>
                                        </p:tav>
                                      </p:tavLst>
                                    </p:anim>
                                    <p:anim calcmode="lin" valueType="num">
                                      <p:cBhvr>
                                        <p:cTn id="23"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fltVal val="0"/>
                                          </p:val>
                                        </p:tav>
                                        <p:tav tm="100000">
                                          <p:val>
                                            <p:strVal val="#ppt_w"/>
                                          </p:val>
                                        </p:tav>
                                      </p:tavLst>
                                    </p:anim>
                                    <p:anim calcmode="lin" valueType="num">
                                      <p:cBhvr>
                                        <p:cTn id="29" dur="1000" fill="hold"/>
                                        <p:tgtEl>
                                          <p:spTgt spid="3"/>
                                        </p:tgtEl>
                                        <p:attrNameLst>
                                          <p:attrName>ppt_h</p:attrName>
                                        </p:attrNameLst>
                                      </p:cBhvr>
                                      <p:tavLst>
                                        <p:tav tm="0">
                                          <p:val>
                                            <p:fltVal val="0"/>
                                          </p:val>
                                        </p:tav>
                                        <p:tav tm="100000">
                                          <p:val>
                                            <p:strVal val="#ppt_h"/>
                                          </p:val>
                                        </p:tav>
                                      </p:tavLst>
                                    </p:anim>
                                    <p:anim calcmode="lin" valueType="num">
                                      <p:cBhvr>
                                        <p:cTn id="30" dur="1000" fill="hold"/>
                                        <p:tgtEl>
                                          <p:spTgt spid="3"/>
                                        </p:tgtEl>
                                        <p:attrNameLst>
                                          <p:attrName>style.rotation</p:attrName>
                                        </p:attrNameLst>
                                      </p:cBhvr>
                                      <p:tavLst>
                                        <p:tav tm="0">
                                          <p:val>
                                            <p:fltVal val="90"/>
                                          </p:val>
                                        </p:tav>
                                        <p:tav tm="100000">
                                          <p:val>
                                            <p:fltVal val="0"/>
                                          </p:val>
                                        </p:tav>
                                      </p:tavLst>
                                    </p:anim>
                                    <p:animEffect transition="in" filter="fade">
                                      <p:cBhvr>
                                        <p:cTn id="3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18"/>
          <p:cNvGrpSpPr/>
          <p:nvPr/>
        </p:nvGrpSpPr>
        <p:grpSpPr>
          <a:xfrm>
            <a:off x="0" y="596729"/>
            <a:ext cx="2549911" cy="471900"/>
            <a:chOff x="570607" y="1452275"/>
            <a:chExt cx="4001570" cy="471900"/>
          </a:xfrm>
        </p:grpSpPr>
        <p:sp>
          <p:nvSpPr>
            <p:cNvPr id="214" name="Google Shape;214;p18"/>
            <p:cNvSpPr/>
            <p:nvPr/>
          </p:nvSpPr>
          <p:spPr>
            <a:xfrm>
              <a:off x="570607" y="1452275"/>
              <a:ext cx="400157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Sơ đồ activity</a:t>
              </a:r>
              <a:endParaRPr lang="en-US" dirty="0">
                <a:solidFill>
                  <a:srgbClr val="FFFFFF"/>
                </a:solidFill>
                <a:latin typeface="Roboto" panose="02000000000000000000" pitchFamily="2" charset="0"/>
                <a:ea typeface="Roboto" panose="02000000000000000000" pitchFamily="2" charset="0"/>
              </a:endParaRPr>
            </a:p>
          </p:txBody>
        </p:sp>
        <p:sp>
          <p:nvSpPr>
            <p:cNvPr id="216" name="Google Shape;216;p18"/>
            <p:cNvSpPr/>
            <p:nvPr/>
          </p:nvSpPr>
          <p:spPr>
            <a:xfrm>
              <a:off x="708107" y="1494707"/>
              <a:ext cx="632479" cy="38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236" name="Google Shape;236;p18"/>
          <p:cNvGrpSpPr/>
          <p:nvPr/>
        </p:nvGrpSpPr>
        <p:grpSpPr>
          <a:xfrm>
            <a:off x="212400" y="729000"/>
            <a:ext cx="153470" cy="200722"/>
            <a:chOff x="6264525" y="842250"/>
            <a:chExt cx="423500" cy="481825"/>
          </a:xfrm>
        </p:grpSpPr>
        <p:sp>
          <p:nvSpPr>
            <p:cNvPr id="237" name="Google Shape;237;p1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8" name="Google Shape;238;p1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9" name="Google Shape;239;p1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0" name="Google Shape;240;p1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1" name="Google Shape;241;p1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2" name="Google Shape;242;p1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3" name="Google Shape;243;p1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250" y="115528"/>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b="1" dirty="0"/>
          </a:p>
        </p:txBody>
      </p:sp>
      <p:pic>
        <p:nvPicPr>
          <p:cNvPr id="3" name="Picture 2" descr="Diagram&#10;&#10;Description automatically generated">
            <a:extLst>
              <a:ext uri="{FF2B5EF4-FFF2-40B4-BE49-F238E27FC236}">
                <a16:creationId xmlns:a16="http://schemas.microsoft.com/office/drawing/2014/main" id="{830EAAD4-9D83-ED17-35DC-E6DE8AB842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5310" y="596728"/>
            <a:ext cx="3525326" cy="4302765"/>
          </a:xfrm>
          <a:prstGeom prst="rect">
            <a:avLst/>
          </a:prstGeom>
          <a:noFill/>
          <a:ln>
            <a:noFill/>
          </a:ln>
        </p:spPr>
      </p:pic>
      <p:sp>
        <p:nvSpPr>
          <p:cNvPr id="4" name="TextBox 3">
            <a:extLst>
              <a:ext uri="{FF2B5EF4-FFF2-40B4-BE49-F238E27FC236}">
                <a16:creationId xmlns:a16="http://schemas.microsoft.com/office/drawing/2014/main" id="{D6B26A59-E836-67B1-39DF-32581DDFFCA0}"/>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12</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B53FF6A4-CB6F-9528-435C-0DE4D05F6623}"/>
              </a:ext>
            </a:extLst>
          </p:cNvPr>
          <p:cNvSpPr txBox="1"/>
          <p:nvPr/>
        </p:nvSpPr>
        <p:spPr>
          <a:xfrm>
            <a:off x="3013363" y="4944291"/>
            <a:ext cx="2723823" cy="215444"/>
          </a:xfrm>
          <a:prstGeom prst="rect">
            <a:avLst/>
          </a:prstGeom>
          <a:noFill/>
        </p:spPr>
        <p:txBody>
          <a:bodyPr wrap="none" rtlCol="0">
            <a:spAutoFit/>
          </a:bodyPr>
          <a:lstStyle/>
          <a:p>
            <a:r>
              <a:rPr lang="en-US" sz="800" i="1" dirty="0"/>
              <a:t>Hình ảnh 3.1 Sơ đồ activity usecase Đăng ký  tài khoản</a:t>
            </a:r>
            <a:endParaRPr lang="vi-VN" sz="800" i="1" dirty="0"/>
          </a:p>
        </p:txBody>
      </p:sp>
    </p:spTree>
    <p:extLst>
      <p:ext uri="{BB962C8B-B14F-4D97-AF65-F5344CB8AC3E}">
        <p14:creationId xmlns:p14="http://schemas.microsoft.com/office/powerpoint/2010/main" val="104825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3"/>
                                        </p:tgtEl>
                                        <p:attrNameLst>
                                          <p:attrName>style.visibility</p:attrName>
                                        </p:attrNameLst>
                                      </p:cBhvr>
                                      <p:to>
                                        <p:strVal val="visible"/>
                                      </p:to>
                                    </p:set>
                                    <p:animEffect transition="in" filter="fade">
                                      <p:cBhvr>
                                        <p:cTn id="14" dur="1000"/>
                                        <p:tgtEl>
                                          <p:spTgt spid="213"/>
                                        </p:tgtEl>
                                      </p:cBhvr>
                                    </p:animEffect>
                                    <p:anim calcmode="lin" valueType="num">
                                      <p:cBhvr>
                                        <p:cTn id="15" dur="1000" fill="hold"/>
                                        <p:tgtEl>
                                          <p:spTgt spid="213"/>
                                        </p:tgtEl>
                                        <p:attrNameLst>
                                          <p:attrName>ppt_x</p:attrName>
                                        </p:attrNameLst>
                                      </p:cBhvr>
                                      <p:tavLst>
                                        <p:tav tm="0">
                                          <p:val>
                                            <p:strVal val="#ppt_x"/>
                                          </p:val>
                                        </p:tav>
                                        <p:tav tm="100000">
                                          <p:val>
                                            <p:strVal val="#ppt_x"/>
                                          </p:val>
                                        </p:tav>
                                      </p:tavLst>
                                    </p:anim>
                                    <p:anim calcmode="lin" valueType="num">
                                      <p:cBhvr>
                                        <p:cTn id="16"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6"/>
                                        </p:tgtEl>
                                        <p:attrNameLst>
                                          <p:attrName>style.visibility</p:attrName>
                                        </p:attrNameLst>
                                      </p:cBhvr>
                                      <p:to>
                                        <p:strVal val="visible"/>
                                      </p:to>
                                    </p:set>
                                    <p:animEffect transition="in" filter="fade">
                                      <p:cBhvr>
                                        <p:cTn id="21" dur="1000"/>
                                        <p:tgtEl>
                                          <p:spTgt spid="236"/>
                                        </p:tgtEl>
                                      </p:cBhvr>
                                    </p:animEffect>
                                    <p:anim calcmode="lin" valueType="num">
                                      <p:cBhvr>
                                        <p:cTn id="22" dur="1000" fill="hold"/>
                                        <p:tgtEl>
                                          <p:spTgt spid="236"/>
                                        </p:tgtEl>
                                        <p:attrNameLst>
                                          <p:attrName>ppt_x</p:attrName>
                                        </p:attrNameLst>
                                      </p:cBhvr>
                                      <p:tavLst>
                                        <p:tav tm="0">
                                          <p:val>
                                            <p:strVal val="#ppt_x"/>
                                          </p:val>
                                        </p:tav>
                                        <p:tav tm="100000">
                                          <p:val>
                                            <p:strVal val="#ppt_x"/>
                                          </p:val>
                                        </p:tav>
                                      </p:tavLst>
                                    </p:anim>
                                    <p:anim calcmode="lin" valueType="num">
                                      <p:cBhvr>
                                        <p:cTn id="23"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18"/>
          <p:cNvGrpSpPr/>
          <p:nvPr/>
        </p:nvGrpSpPr>
        <p:grpSpPr>
          <a:xfrm>
            <a:off x="0" y="642056"/>
            <a:ext cx="2549911" cy="471900"/>
            <a:chOff x="570607" y="1452275"/>
            <a:chExt cx="4001570" cy="471900"/>
          </a:xfrm>
        </p:grpSpPr>
        <p:sp>
          <p:nvSpPr>
            <p:cNvPr id="214" name="Google Shape;214;p18"/>
            <p:cNvSpPr/>
            <p:nvPr/>
          </p:nvSpPr>
          <p:spPr>
            <a:xfrm>
              <a:off x="570607" y="1452275"/>
              <a:ext cx="400157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Sơ đồ sequence:</a:t>
              </a:r>
              <a:endParaRPr lang="en-US" dirty="0">
                <a:solidFill>
                  <a:srgbClr val="FFFFFF"/>
                </a:solidFill>
                <a:latin typeface="Roboto" panose="02000000000000000000" pitchFamily="2" charset="0"/>
                <a:ea typeface="Roboto" panose="02000000000000000000" pitchFamily="2" charset="0"/>
              </a:endParaRPr>
            </a:p>
          </p:txBody>
        </p:sp>
        <p:sp>
          <p:nvSpPr>
            <p:cNvPr id="216" name="Google Shape;216;p18"/>
            <p:cNvSpPr/>
            <p:nvPr/>
          </p:nvSpPr>
          <p:spPr>
            <a:xfrm>
              <a:off x="708107" y="1494707"/>
              <a:ext cx="632479" cy="38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236" name="Google Shape;236;p18"/>
          <p:cNvGrpSpPr/>
          <p:nvPr/>
        </p:nvGrpSpPr>
        <p:grpSpPr>
          <a:xfrm>
            <a:off x="212400" y="774327"/>
            <a:ext cx="153470" cy="200722"/>
            <a:chOff x="6264525" y="842250"/>
            <a:chExt cx="423500" cy="481825"/>
          </a:xfrm>
        </p:grpSpPr>
        <p:sp>
          <p:nvSpPr>
            <p:cNvPr id="237" name="Google Shape;237;p1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8" name="Google Shape;238;p1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9" name="Google Shape;239;p1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0" name="Google Shape;240;p1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1" name="Google Shape;241;p1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2" name="Google Shape;242;p1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3" name="Google Shape;243;p1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b="1" dirty="0"/>
          </a:p>
        </p:txBody>
      </p:sp>
      <p:sp>
        <p:nvSpPr>
          <p:cNvPr id="249" name="Google Shape;249;p18"/>
          <p:cNvSpPr/>
          <p:nvPr/>
        </p:nvSpPr>
        <p:spPr>
          <a:xfrm>
            <a:off x="4531478" y="198055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pic>
        <p:nvPicPr>
          <p:cNvPr id="3" name="Picture 2" descr="Graphical user interface, diagram&#10;&#10;Description automatically generated">
            <a:extLst>
              <a:ext uri="{FF2B5EF4-FFF2-40B4-BE49-F238E27FC236}">
                <a16:creationId xmlns:a16="http://schemas.microsoft.com/office/drawing/2014/main" id="{B58F2C72-A7F5-F4C2-4C4E-3180F8AB89F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080" y="1123255"/>
            <a:ext cx="6806738" cy="3902239"/>
          </a:xfrm>
          <a:prstGeom prst="rect">
            <a:avLst/>
          </a:prstGeom>
          <a:noFill/>
          <a:ln>
            <a:noFill/>
          </a:ln>
        </p:spPr>
      </p:pic>
      <p:sp>
        <p:nvSpPr>
          <p:cNvPr id="5" name="TextBox 4">
            <a:extLst>
              <a:ext uri="{FF2B5EF4-FFF2-40B4-BE49-F238E27FC236}">
                <a16:creationId xmlns:a16="http://schemas.microsoft.com/office/drawing/2014/main" id="{FD2C0722-F1D8-4B48-8409-857B44AD2769}"/>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13</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AF475DC4-851F-06F4-A369-F96A27B18499}"/>
              </a:ext>
            </a:extLst>
          </p:cNvPr>
          <p:cNvSpPr txBox="1"/>
          <p:nvPr/>
        </p:nvSpPr>
        <p:spPr>
          <a:xfrm>
            <a:off x="3013363" y="4944291"/>
            <a:ext cx="2858475" cy="215444"/>
          </a:xfrm>
          <a:prstGeom prst="rect">
            <a:avLst/>
          </a:prstGeom>
          <a:noFill/>
        </p:spPr>
        <p:txBody>
          <a:bodyPr wrap="none" rtlCol="0">
            <a:spAutoFit/>
          </a:bodyPr>
          <a:lstStyle/>
          <a:p>
            <a:r>
              <a:rPr lang="en-US" sz="800" i="1" dirty="0"/>
              <a:t>Hình ảnh 3.2 Sơ đồ sequence usecase Đăng ký  tài khoản</a:t>
            </a:r>
            <a:endParaRPr lang="vi-VN" sz="800" i="1" dirty="0"/>
          </a:p>
        </p:txBody>
      </p:sp>
    </p:spTree>
    <p:extLst>
      <p:ext uri="{BB962C8B-B14F-4D97-AF65-F5344CB8AC3E}">
        <p14:creationId xmlns:p14="http://schemas.microsoft.com/office/powerpoint/2010/main" val="29154154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3"/>
                                        </p:tgtEl>
                                        <p:attrNameLst>
                                          <p:attrName>style.visibility</p:attrName>
                                        </p:attrNameLst>
                                      </p:cBhvr>
                                      <p:to>
                                        <p:strVal val="visible"/>
                                      </p:to>
                                    </p:set>
                                    <p:animEffect transition="in" filter="fade">
                                      <p:cBhvr>
                                        <p:cTn id="14" dur="1000"/>
                                        <p:tgtEl>
                                          <p:spTgt spid="213"/>
                                        </p:tgtEl>
                                      </p:cBhvr>
                                    </p:animEffect>
                                    <p:anim calcmode="lin" valueType="num">
                                      <p:cBhvr>
                                        <p:cTn id="15" dur="1000" fill="hold"/>
                                        <p:tgtEl>
                                          <p:spTgt spid="213"/>
                                        </p:tgtEl>
                                        <p:attrNameLst>
                                          <p:attrName>ppt_x</p:attrName>
                                        </p:attrNameLst>
                                      </p:cBhvr>
                                      <p:tavLst>
                                        <p:tav tm="0">
                                          <p:val>
                                            <p:strVal val="#ppt_x"/>
                                          </p:val>
                                        </p:tav>
                                        <p:tav tm="100000">
                                          <p:val>
                                            <p:strVal val="#ppt_x"/>
                                          </p:val>
                                        </p:tav>
                                      </p:tavLst>
                                    </p:anim>
                                    <p:anim calcmode="lin" valueType="num">
                                      <p:cBhvr>
                                        <p:cTn id="16"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6"/>
                                        </p:tgtEl>
                                        <p:attrNameLst>
                                          <p:attrName>style.visibility</p:attrName>
                                        </p:attrNameLst>
                                      </p:cBhvr>
                                      <p:to>
                                        <p:strVal val="visible"/>
                                      </p:to>
                                    </p:set>
                                    <p:animEffect transition="in" filter="fade">
                                      <p:cBhvr>
                                        <p:cTn id="21" dur="1000"/>
                                        <p:tgtEl>
                                          <p:spTgt spid="236"/>
                                        </p:tgtEl>
                                      </p:cBhvr>
                                    </p:animEffect>
                                    <p:anim calcmode="lin" valueType="num">
                                      <p:cBhvr>
                                        <p:cTn id="22" dur="1000" fill="hold"/>
                                        <p:tgtEl>
                                          <p:spTgt spid="236"/>
                                        </p:tgtEl>
                                        <p:attrNameLst>
                                          <p:attrName>ppt_x</p:attrName>
                                        </p:attrNameLst>
                                      </p:cBhvr>
                                      <p:tavLst>
                                        <p:tav tm="0">
                                          <p:val>
                                            <p:strVal val="#ppt_x"/>
                                          </p:val>
                                        </p:tav>
                                        <p:tav tm="100000">
                                          <p:val>
                                            <p:strVal val="#ppt_x"/>
                                          </p:val>
                                        </p:tav>
                                      </p:tavLst>
                                    </p:anim>
                                    <p:anim calcmode="lin" valueType="num">
                                      <p:cBhvr>
                                        <p:cTn id="23"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fltVal val="0"/>
                                          </p:val>
                                        </p:tav>
                                        <p:tav tm="100000">
                                          <p:val>
                                            <p:strVal val="#ppt_w"/>
                                          </p:val>
                                        </p:tav>
                                      </p:tavLst>
                                    </p:anim>
                                    <p:anim calcmode="lin" valueType="num">
                                      <p:cBhvr>
                                        <p:cTn id="29" dur="1000" fill="hold"/>
                                        <p:tgtEl>
                                          <p:spTgt spid="3"/>
                                        </p:tgtEl>
                                        <p:attrNameLst>
                                          <p:attrName>ppt_h</p:attrName>
                                        </p:attrNameLst>
                                      </p:cBhvr>
                                      <p:tavLst>
                                        <p:tav tm="0">
                                          <p:val>
                                            <p:fltVal val="0"/>
                                          </p:val>
                                        </p:tav>
                                        <p:tav tm="100000">
                                          <p:val>
                                            <p:strVal val="#ppt_h"/>
                                          </p:val>
                                        </p:tav>
                                      </p:tavLst>
                                    </p:anim>
                                    <p:anim calcmode="lin" valueType="num">
                                      <p:cBhvr>
                                        <p:cTn id="30" dur="1000" fill="hold"/>
                                        <p:tgtEl>
                                          <p:spTgt spid="3"/>
                                        </p:tgtEl>
                                        <p:attrNameLst>
                                          <p:attrName>style.rotation</p:attrName>
                                        </p:attrNameLst>
                                      </p:cBhvr>
                                      <p:tavLst>
                                        <p:tav tm="0">
                                          <p:val>
                                            <p:fltVal val="90"/>
                                          </p:val>
                                        </p:tav>
                                        <p:tav tm="100000">
                                          <p:val>
                                            <p:fltVal val="0"/>
                                          </p:val>
                                        </p:tav>
                                      </p:tavLst>
                                    </p:anim>
                                    <p:animEffect transition="in" filter="fade">
                                      <p:cBhvr>
                                        <p:cTn id="3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21" name="Google Shape;221;p18"/>
          <p:cNvGrpSpPr/>
          <p:nvPr/>
        </p:nvGrpSpPr>
        <p:grpSpPr>
          <a:xfrm>
            <a:off x="0" y="642056"/>
            <a:ext cx="4815840" cy="471900"/>
            <a:chOff x="4731531" y="1452264"/>
            <a:chExt cx="4106844" cy="471900"/>
          </a:xfrm>
        </p:grpSpPr>
        <p:sp>
          <p:nvSpPr>
            <p:cNvPr id="222" name="Google Shape;222;p18"/>
            <p:cNvSpPr/>
            <p:nvPr/>
          </p:nvSpPr>
          <p:spPr>
            <a:xfrm>
              <a:off x="4731531" y="1452264"/>
              <a:ext cx="4106844" cy="471900"/>
            </a:xfrm>
            <a:prstGeom prst="roundRect">
              <a:avLst>
                <a:gd name="adj" fmla="val 50000"/>
              </a:avLst>
            </a:prstGeom>
            <a:solidFill>
              <a:schemeClr val="accent3"/>
            </a:solidFill>
            <a:ln>
              <a:noFill/>
            </a:ln>
          </p:spPr>
          <p:txBody>
            <a:bodyPr spcFirstLastPara="1" wrap="square" lIns="91425" tIns="91425" rIns="548625" bIns="91425" anchor="ctr" anchorCtr="0">
              <a:noAutofit/>
            </a:bodyPr>
            <a:lstStyle/>
            <a:p>
              <a:pPr marL="0" lvl="0" indent="0" algn="r" rtl="0">
                <a:spcBef>
                  <a:spcPts val="0"/>
                </a:spcBef>
                <a:spcAft>
                  <a:spcPts val="0"/>
                </a:spcAft>
                <a:buClr>
                  <a:schemeClr val="dk1"/>
                </a:buClr>
                <a:buSzPts val="1100"/>
                <a:buFont typeface="Arial"/>
                <a:buNone/>
              </a:pPr>
              <a:r>
                <a:rPr lang="en-US" sz="1700" dirty="0">
                  <a:solidFill>
                    <a:srgbClr val="FFFFFF"/>
                  </a:solidFill>
                  <a:latin typeface="Roboto" panose="02000000000000000000" pitchFamily="2" charset="0"/>
                  <a:ea typeface="Roboto" panose="02000000000000000000" pitchFamily="2" charset="0"/>
                  <a:cs typeface="Arial" panose="020B0604020202020204" pitchFamily="34" charset="0"/>
                  <a:sym typeface="Fira Sans Extra Condensed Medium"/>
                </a:rPr>
                <a:t>Đặc tả UC Thêm hoạt động cho Tour</a:t>
              </a:r>
              <a:endParaRPr lang="en-US" dirty="0">
                <a:solidFill>
                  <a:srgbClr val="FFFFFF"/>
                </a:solidFill>
                <a:latin typeface="Roboto" panose="02000000000000000000" pitchFamily="2" charset="0"/>
                <a:ea typeface="Roboto" panose="02000000000000000000" pitchFamily="2" charset="0"/>
              </a:endParaRPr>
            </a:p>
          </p:txBody>
        </p:sp>
        <p:sp>
          <p:nvSpPr>
            <p:cNvPr id="224" name="Google Shape;224;p18"/>
            <p:cNvSpPr/>
            <p:nvPr/>
          </p:nvSpPr>
          <p:spPr>
            <a:xfrm>
              <a:off x="4861521" y="1498014"/>
              <a:ext cx="332610" cy="380400"/>
            </a:xfrm>
            <a:prstGeom prst="ellipse">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229" name="Google Shape;229;p18"/>
          <p:cNvGrpSpPr/>
          <p:nvPr/>
        </p:nvGrpSpPr>
        <p:grpSpPr>
          <a:xfrm>
            <a:off x="270202" y="778389"/>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b="1" dirty="0"/>
          </a:p>
        </p:txBody>
      </p:sp>
      <p:sp>
        <p:nvSpPr>
          <p:cNvPr id="249" name="Google Shape;249;p18"/>
          <p:cNvSpPr/>
          <p:nvPr/>
        </p:nvSpPr>
        <p:spPr>
          <a:xfrm>
            <a:off x="4531478" y="198055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graphicFrame>
        <p:nvGraphicFramePr>
          <p:cNvPr id="2" name="Table 1">
            <a:extLst>
              <a:ext uri="{FF2B5EF4-FFF2-40B4-BE49-F238E27FC236}">
                <a16:creationId xmlns:a16="http://schemas.microsoft.com/office/drawing/2014/main" id="{76C2E735-BA5A-41C6-7EC4-40F72E866403}"/>
              </a:ext>
            </a:extLst>
          </p:cNvPr>
          <p:cNvGraphicFramePr>
            <a:graphicFrameLocks noGrp="1"/>
          </p:cNvGraphicFramePr>
          <p:nvPr>
            <p:extLst>
              <p:ext uri="{D42A27DB-BD31-4B8C-83A1-F6EECF244321}">
                <p14:modId xmlns:p14="http://schemas.microsoft.com/office/powerpoint/2010/main" val="644232218"/>
              </p:ext>
            </p:extLst>
          </p:nvPr>
        </p:nvGraphicFramePr>
        <p:xfrm>
          <a:off x="1211843" y="1173817"/>
          <a:ext cx="6720143" cy="3840713"/>
        </p:xfrm>
        <a:graphic>
          <a:graphicData uri="http://schemas.openxmlformats.org/drawingml/2006/table">
            <a:tbl>
              <a:tblPr firstRow="1" firstCol="1" bandRow="1">
                <a:tableStyleId>{5C22544A-7EE6-4342-B048-85BDC9FD1C3A}</a:tableStyleId>
              </a:tblPr>
              <a:tblGrid>
                <a:gridCol w="1651811">
                  <a:extLst>
                    <a:ext uri="{9D8B030D-6E8A-4147-A177-3AD203B41FA5}">
                      <a16:colId xmlns:a16="http://schemas.microsoft.com/office/drawing/2014/main" val="2454492410"/>
                    </a:ext>
                  </a:extLst>
                </a:gridCol>
                <a:gridCol w="2438068">
                  <a:extLst>
                    <a:ext uri="{9D8B030D-6E8A-4147-A177-3AD203B41FA5}">
                      <a16:colId xmlns:a16="http://schemas.microsoft.com/office/drawing/2014/main" val="3015748067"/>
                    </a:ext>
                  </a:extLst>
                </a:gridCol>
                <a:gridCol w="2630264">
                  <a:extLst>
                    <a:ext uri="{9D8B030D-6E8A-4147-A177-3AD203B41FA5}">
                      <a16:colId xmlns:a16="http://schemas.microsoft.com/office/drawing/2014/main" val="1506912213"/>
                    </a:ext>
                  </a:extLst>
                </a:gridCol>
              </a:tblGrid>
              <a:tr h="157289">
                <a:tc gridSpan="3">
                  <a:txBody>
                    <a:bodyPr/>
                    <a:lstStyle/>
                    <a:p>
                      <a:pPr marL="0" marR="0">
                        <a:lnSpc>
                          <a:spcPct val="107000"/>
                        </a:lnSpc>
                        <a:spcBef>
                          <a:spcPts val="0"/>
                        </a:spcBef>
                        <a:spcAft>
                          <a:spcPts val="600"/>
                        </a:spcAft>
                      </a:pPr>
                      <a:r>
                        <a:rPr lang="vi-VN" sz="1000" dirty="0">
                          <a:effectLst/>
                        </a:rPr>
                        <a:t>Use case: Thêm hoạt động cho Tour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957" marR="57957" marT="0" marB="0">
                    <a:solidFill>
                      <a:schemeClr val="accent3"/>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1056696849"/>
                  </a:ext>
                </a:extLst>
              </a:tr>
              <a:tr h="154552">
                <a:tc>
                  <a:txBody>
                    <a:bodyPr/>
                    <a:lstStyle/>
                    <a:p>
                      <a:pPr marL="0" marR="0" algn="just">
                        <a:spcBef>
                          <a:spcPts val="0"/>
                        </a:spcBef>
                        <a:spcAft>
                          <a:spcPts val="600"/>
                        </a:spcAft>
                      </a:pPr>
                      <a:r>
                        <a:rPr lang="vi-VN" sz="1000" dirty="0">
                          <a:effectLst/>
                        </a:rPr>
                        <a:t>Mục đích:</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gridSpan="2">
                  <a:txBody>
                    <a:bodyPr/>
                    <a:lstStyle/>
                    <a:p>
                      <a:pPr marL="0" marR="0" algn="just">
                        <a:lnSpc>
                          <a:spcPts val="1200"/>
                        </a:lnSpc>
                        <a:spcBef>
                          <a:spcPts val="0"/>
                        </a:spcBef>
                        <a:spcAft>
                          <a:spcPts val="600"/>
                        </a:spcAft>
                      </a:pPr>
                      <a:r>
                        <a:rPr lang="en-US" sz="1000" dirty="0">
                          <a:effectLst/>
                        </a:rPr>
                        <a:t>Quản trị viên </a:t>
                      </a:r>
                      <a:r>
                        <a:rPr lang="en-US" sz="1000" dirty="0" err="1">
                          <a:effectLst/>
                        </a:rPr>
                        <a:t>thêm</a:t>
                      </a:r>
                      <a:r>
                        <a:rPr lang="en-US" sz="1000" dirty="0">
                          <a:effectLst/>
                        </a:rPr>
                        <a:t> một hoạt động mới cho Tour.</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hMerge="1">
                  <a:txBody>
                    <a:bodyPr/>
                    <a:lstStyle/>
                    <a:p>
                      <a:endParaRPr lang="vi-VN"/>
                    </a:p>
                  </a:txBody>
                  <a:tcPr/>
                </a:tc>
                <a:extLst>
                  <a:ext uri="{0D108BD9-81ED-4DB2-BD59-A6C34878D82A}">
                    <a16:rowId xmlns:a16="http://schemas.microsoft.com/office/drawing/2014/main" val="1978329146"/>
                  </a:ext>
                </a:extLst>
              </a:tr>
              <a:tr h="386380">
                <a:tc>
                  <a:txBody>
                    <a:bodyPr/>
                    <a:lstStyle/>
                    <a:p>
                      <a:pPr marL="0" marR="0" algn="just">
                        <a:spcBef>
                          <a:spcPts val="0"/>
                        </a:spcBef>
                        <a:spcAft>
                          <a:spcPts val="600"/>
                        </a:spcAft>
                      </a:pPr>
                      <a:r>
                        <a:rPr lang="vi-VN" sz="1000" dirty="0">
                          <a:effectLst/>
                        </a:rPr>
                        <a:t>Mô tả:</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gridSpan="2">
                  <a:txBody>
                    <a:bodyPr/>
                    <a:lstStyle/>
                    <a:p>
                      <a:pPr marL="0" marR="0" algn="just">
                        <a:lnSpc>
                          <a:spcPts val="1200"/>
                        </a:lnSpc>
                        <a:spcBef>
                          <a:spcPts val="0"/>
                        </a:spcBef>
                        <a:spcAft>
                          <a:spcPts val="600"/>
                        </a:spcAft>
                      </a:pPr>
                      <a:r>
                        <a:rPr lang="en-US" sz="1000" dirty="0">
                          <a:effectLst/>
                        </a:rPr>
                        <a:t>Quản trị viên chọn một Tour cần </a:t>
                      </a:r>
                      <a:r>
                        <a:rPr lang="en-US" sz="1000" dirty="0" err="1">
                          <a:effectLst/>
                        </a:rPr>
                        <a:t>thêm</a:t>
                      </a:r>
                      <a:r>
                        <a:rPr lang="en-US" sz="1000" dirty="0">
                          <a:effectLst/>
                        </a:rPr>
                        <a:t> thông hoạt động, hệ thống hiển thị danh sách các tour, quản trị viên chọn </a:t>
                      </a:r>
                      <a:r>
                        <a:rPr lang="en-US" sz="1000" dirty="0" err="1">
                          <a:effectLst/>
                        </a:rPr>
                        <a:t>thêm</a:t>
                      </a:r>
                      <a:r>
                        <a:rPr lang="en-US" sz="1000" dirty="0">
                          <a:effectLst/>
                        </a:rPr>
                        <a:t> hoạt động, nhập thông tin và chọn chức năng </a:t>
                      </a:r>
                      <a:r>
                        <a:rPr lang="en-US" sz="1000" dirty="0" err="1">
                          <a:effectLst/>
                        </a:rPr>
                        <a:t>thêm</a:t>
                      </a:r>
                      <a:r>
                        <a:rPr lang="en-US" sz="1000" dirty="0">
                          <a:effectLst/>
                        </a:rPr>
                        <a:t>. Sau khi </a:t>
                      </a:r>
                      <a:r>
                        <a:rPr lang="en-US" sz="1000" dirty="0" err="1">
                          <a:effectLst/>
                        </a:rPr>
                        <a:t>thêm</a:t>
                      </a:r>
                      <a:r>
                        <a:rPr lang="en-US" sz="1000" dirty="0">
                          <a:effectLst/>
                        </a:rPr>
                        <a:t> dữ liệu sẽ kiểm tra và trả về cho người dùng thông báo </a:t>
                      </a:r>
                      <a:r>
                        <a:rPr lang="en-US" sz="1000" dirty="0" err="1">
                          <a:effectLst/>
                        </a:rPr>
                        <a:t>thêm</a:t>
                      </a:r>
                      <a:r>
                        <a:rPr lang="en-US" sz="1000" dirty="0">
                          <a:effectLst/>
                        </a:rPr>
                        <a:t> thành công.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hMerge="1">
                  <a:txBody>
                    <a:bodyPr/>
                    <a:lstStyle/>
                    <a:p>
                      <a:endParaRPr lang="vi-VN"/>
                    </a:p>
                  </a:txBody>
                  <a:tcPr/>
                </a:tc>
                <a:extLst>
                  <a:ext uri="{0D108BD9-81ED-4DB2-BD59-A6C34878D82A}">
                    <a16:rowId xmlns:a16="http://schemas.microsoft.com/office/drawing/2014/main" val="3094649820"/>
                  </a:ext>
                </a:extLst>
              </a:tr>
              <a:tr h="154552">
                <a:tc>
                  <a:txBody>
                    <a:bodyPr/>
                    <a:lstStyle/>
                    <a:p>
                      <a:pPr marL="0" marR="0" algn="just">
                        <a:spcBef>
                          <a:spcPts val="0"/>
                        </a:spcBef>
                        <a:spcAft>
                          <a:spcPts val="600"/>
                        </a:spcAft>
                      </a:pPr>
                      <a:r>
                        <a:rPr lang="vi-VN" sz="1000" dirty="0">
                          <a:effectLst/>
                        </a:rPr>
                        <a:t>Tác nhân:</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gridSpan="2">
                  <a:txBody>
                    <a:bodyPr/>
                    <a:lstStyle/>
                    <a:p>
                      <a:pPr marL="0" marR="0" algn="just">
                        <a:lnSpc>
                          <a:spcPts val="1200"/>
                        </a:lnSpc>
                        <a:spcBef>
                          <a:spcPts val="0"/>
                        </a:spcBef>
                        <a:spcAft>
                          <a:spcPts val="600"/>
                        </a:spcAft>
                      </a:pPr>
                      <a:r>
                        <a:rPr lang="en-US" sz="1000" dirty="0">
                          <a:effectLst/>
                        </a:rPr>
                        <a:t>Quản trị viên</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hMerge="1">
                  <a:txBody>
                    <a:bodyPr/>
                    <a:lstStyle/>
                    <a:p>
                      <a:endParaRPr lang="vi-VN"/>
                    </a:p>
                  </a:txBody>
                  <a:tcPr/>
                </a:tc>
                <a:extLst>
                  <a:ext uri="{0D108BD9-81ED-4DB2-BD59-A6C34878D82A}">
                    <a16:rowId xmlns:a16="http://schemas.microsoft.com/office/drawing/2014/main" val="1430254631"/>
                  </a:ext>
                </a:extLst>
              </a:tr>
              <a:tr h="154552">
                <a:tc>
                  <a:txBody>
                    <a:bodyPr/>
                    <a:lstStyle/>
                    <a:p>
                      <a:pPr marL="0" marR="0" algn="just">
                        <a:spcBef>
                          <a:spcPts val="0"/>
                        </a:spcBef>
                        <a:spcAft>
                          <a:spcPts val="600"/>
                        </a:spcAft>
                      </a:pPr>
                      <a:r>
                        <a:rPr lang="vi-VN" sz="1000" dirty="0">
                          <a:effectLst/>
                        </a:rPr>
                        <a:t>Điều kiện trước:</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gridSpan="2">
                  <a:txBody>
                    <a:bodyPr/>
                    <a:lstStyle/>
                    <a:p>
                      <a:pPr marL="0" marR="0" algn="just">
                        <a:lnSpc>
                          <a:spcPts val="1200"/>
                        </a:lnSpc>
                        <a:spcBef>
                          <a:spcPts val="0"/>
                        </a:spcBef>
                        <a:spcAft>
                          <a:spcPts val="600"/>
                        </a:spcAft>
                      </a:pPr>
                      <a:r>
                        <a:rPr lang="en-US" sz="1000" dirty="0">
                          <a:effectLst/>
                        </a:rPr>
                        <a:t>Quản trị  viên phải đăng nhập thành công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hMerge="1">
                  <a:txBody>
                    <a:bodyPr/>
                    <a:lstStyle/>
                    <a:p>
                      <a:endParaRPr lang="vi-VN"/>
                    </a:p>
                  </a:txBody>
                  <a:tcPr/>
                </a:tc>
                <a:extLst>
                  <a:ext uri="{0D108BD9-81ED-4DB2-BD59-A6C34878D82A}">
                    <a16:rowId xmlns:a16="http://schemas.microsoft.com/office/drawing/2014/main" val="509849322"/>
                  </a:ext>
                </a:extLst>
              </a:tr>
              <a:tr h="154552">
                <a:tc>
                  <a:txBody>
                    <a:bodyPr/>
                    <a:lstStyle/>
                    <a:p>
                      <a:pPr marL="0" marR="0" algn="just">
                        <a:spcBef>
                          <a:spcPts val="0"/>
                        </a:spcBef>
                        <a:spcAft>
                          <a:spcPts val="600"/>
                        </a:spcAft>
                      </a:pPr>
                      <a:r>
                        <a:rPr lang="vi-VN" sz="1000" dirty="0">
                          <a:effectLst/>
                        </a:rPr>
                        <a:t>Điều kiện sau:</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gridSpan="2">
                  <a:txBody>
                    <a:bodyPr/>
                    <a:lstStyle/>
                    <a:p>
                      <a:pPr marL="0" marR="0" algn="just">
                        <a:lnSpc>
                          <a:spcPts val="1200"/>
                        </a:lnSpc>
                        <a:spcBef>
                          <a:spcPts val="0"/>
                        </a:spcBef>
                        <a:spcAft>
                          <a:spcPts val="600"/>
                        </a:spcAft>
                      </a:pPr>
                      <a:r>
                        <a:rPr lang="en-US" sz="1000" dirty="0">
                          <a:effectLst/>
                        </a:rPr>
                        <a:t>Hiển thị thông báo thành công hoặc thông báo lỗi</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hMerge="1">
                  <a:txBody>
                    <a:bodyPr/>
                    <a:lstStyle/>
                    <a:p>
                      <a:endParaRPr lang="vi-VN"/>
                    </a:p>
                  </a:txBody>
                  <a:tcPr/>
                </a:tc>
                <a:extLst>
                  <a:ext uri="{0D108BD9-81ED-4DB2-BD59-A6C34878D82A}">
                    <a16:rowId xmlns:a16="http://schemas.microsoft.com/office/drawing/2014/main" val="940736902"/>
                  </a:ext>
                </a:extLst>
              </a:tr>
              <a:tr h="154552">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0" marR="0" algn="ctr">
                        <a:lnSpc>
                          <a:spcPts val="1200"/>
                        </a:lnSpc>
                        <a:spcBef>
                          <a:spcPts val="0"/>
                        </a:spcBef>
                        <a:spcAft>
                          <a:spcPts val="600"/>
                        </a:spcAft>
                      </a:pPr>
                      <a:r>
                        <a:rPr lang="en-US" sz="1000" dirty="0">
                          <a:effectLst/>
                        </a:rPr>
                        <a:t>Quản trị viên</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a:txBody>
                    <a:bodyPr/>
                    <a:lstStyle/>
                    <a:p>
                      <a:pPr marL="0" marR="0" algn="ctr">
                        <a:lnSpc>
                          <a:spcPts val="1200"/>
                        </a:lnSpc>
                        <a:spcBef>
                          <a:spcPts val="0"/>
                        </a:spcBef>
                        <a:spcAft>
                          <a:spcPts val="600"/>
                        </a:spcAft>
                      </a:pPr>
                      <a:r>
                        <a:rPr lang="en-US" sz="1000" dirty="0">
                          <a:effectLst/>
                        </a:rPr>
                        <a:t>Hệ thống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extLst>
                  <a:ext uri="{0D108BD9-81ED-4DB2-BD59-A6C34878D82A}">
                    <a16:rowId xmlns:a16="http://schemas.microsoft.com/office/drawing/2014/main" val="2554139960"/>
                  </a:ext>
                </a:extLst>
              </a:tr>
              <a:tr h="309104">
                <a:tc>
                  <a:txBody>
                    <a:bodyPr/>
                    <a:lstStyle/>
                    <a:p>
                      <a:pPr marL="0" marR="0" algn="just">
                        <a:spcBef>
                          <a:spcPts val="0"/>
                        </a:spcBef>
                        <a:spcAft>
                          <a:spcPts val="600"/>
                        </a:spcAft>
                      </a:pPr>
                      <a:r>
                        <a:rPr lang="vi-VN" sz="1000" dirty="0">
                          <a:effectLst/>
                        </a:rPr>
                        <a:t>Luồng sự kiện chính (Basic flows)</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Chọn tour cần </a:t>
                      </a:r>
                      <a:r>
                        <a:rPr lang="en-US" sz="1000" dirty="0" err="1">
                          <a:effectLst/>
                        </a:rPr>
                        <a:t>thêm</a:t>
                      </a:r>
                      <a:r>
                        <a:rPr lang="en-US" sz="1000" dirty="0">
                          <a:effectLst/>
                        </a:rPr>
                        <a:t> hoạt động.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Hệ thống hiển thị danh sách các hoạt động của tour</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extLst>
                  <a:ext uri="{0D108BD9-81ED-4DB2-BD59-A6C34878D82A}">
                    <a16:rowId xmlns:a16="http://schemas.microsoft.com/office/drawing/2014/main" val="2075779462"/>
                  </a:ext>
                </a:extLst>
              </a:tr>
              <a:tr h="154552">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Chọn mục </a:t>
                      </a:r>
                      <a:r>
                        <a:rPr lang="en-US" sz="1000" dirty="0" err="1">
                          <a:effectLst/>
                        </a:rPr>
                        <a:t>thêm</a:t>
                      </a:r>
                      <a:r>
                        <a:rPr lang="en-US" sz="1000" dirty="0">
                          <a:effectLst/>
                        </a:rPr>
                        <a:t> hoạt động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Hệ thống hiển thị form thông tin tour</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extLst>
                  <a:ext uri="{0D108BD9-81ED-4DB2-BD59-A6C34878D82A}">
                    <a16:rowId xmlns:a16="http://schemas.microsoft.com/office/drawing/2014/main" val="3405902536"/>
                  </a:ext>
                </a:extLst>
              </a:tr>
              <a:tr h="386380">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Nhập thông tin hoạt động, chọn vị trí trên bản đồ hoặc tìm vị trí cho hoạt động.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Hệ thống tự động kiểm tra thông tin nhập vào.</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extLst>
                  <a:ext uri="{0D108BD9-81ED-4DB2-BD59-A6C34878D82A}">
                    <a16:rowId xmlns:a16="http://schemas.microsoft.com/office/drawing/2014/main" val="1715397913"/>
                  </a:ext>
                </a:extLst>
              </a:tr>
              <a:tr h="257587">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Chọn hình ảnh, ânm thanh, đoạn phim và chọn Upload</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Hệ thống kiểm tra và thông báo upload thành công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extLst>
                  <a:ext uri="{0D108BD9-81ED-4DB2-BD59-A6C34878D82A}">
                    <a16:rowId xmlns:a16="http://schemas.microsoft.com/office/drawing/2014/main" val="1940250236"/>
                  </a:ext>
                </a:extLst>
              </a:tr>
              <a:tr h="154552">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Chọn cập nhật</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 Hệ thống thông báo cập nhật thành công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extLst>
                  <a:ext uri="{0D108BD9-81ED-4DB2-BD59-A6C34878D82A}">
                    <a16:rowId xmlns:a16="http://schemas.microsoft.com/office/drawing/2014/main" val="3193449728"/>
                  </a:ext>
                </a:extLst>
              </a:tr>
              <a:tr h="309104">
                <a:tc>
                  <a:txBody>
                    <a:bodyPr/>
                    <a:lstStyle/>
                    <a:p>
                      <a:pPr marL="0" marR="0" algn="just">
                        <a:spcBef>
                          <a:spcPts val="0"/>
                        </a:spcBef>
                        <a:spcAft>
                          <a:spcPts val="600"/>
                        </a:spcAft>
                      </a:pPr>
                      <a:r>
                        <a:rPr lang="vi-VN" sz="1000" dirty="0">
                          <a:effectLst/>
                        </a:rPr>
                        <a:t>Luồng sự kiện phụ (Alternative Flows):</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Chọn đóng form</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Hệ thống đóng form </a:t>
                      </a:r>
                      <a:r>
                        <a:rPr lang="en-US" sz="1000" dirty="0" err="1">
                          <a:effectLst/>
                        </a:rPr>
                        <a:t>thêm</a:t>
                      </a:r>
                      <a:r>
                        <a:rPr lang="en-US" sz="1000" dirty="0">
                          <a:effectLst/>
                        </a:rPr>
                        <a:t> hoạt động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extLst>
                  <a:ext uri="{0D108BD9-81ED-4DB2-BD59-A6C34878D82A}">
                    <a16:rowId xmlns:a16="http://schemas.microsoft.com/office/drawing/2014/main" val="246407665"/>
                  </a:ext>
                </a:extLst>
              </a:tr>
              <a:tr h="257587">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0" marR="0" algn="just">
                        <a:lnSpc>
                          <a:spcPts val="1200"/>
                        </a:lnSpc>
                        <a:spcBef>
                          <a:spcPts val="0"/>
                        </a:spcBef>
                        <a:spcAft>
                          <a:spcPts val="600"/>
                        </a:spcAft>
                      </a:pPr>
                      <a:r>
                        <a:rPr lang="vi-VN" sz="1000" dirty="0">
                          <a:effectLst/>
                        </a:rPr>
                        <a:t> </a:t>
                      </a:r>
                      <a:r>
                        <a:rPr lang="en-US" sz="1000" dirty="0">
                          <a:effectLst/>
                        </a:rPr>
                        <a:t>9.1 Chọn chức năng hủy</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a:txBody>
                    <a:bodyPr/>
                    <a:lstStyle/>
                    <a:p>
                      <a:pPr marL="0" marR="0" algn="just">
                        <a:lnSpc>
                          <a:spcPts val="1200"/>
                        </a:lnSpc>
                        <a:spcBef>
                          <a:spcPts val="0"/>
                        </a:spcBef>
                        <a:spcAft>
                          <a:spcPts val="600"/>
                        </a:spcAft>
                      </a:pPr>
                      <a:r>
                        <a:rPr lang="en-US" sz="1000" dirty="0">
                          <a:effectLst/>
                        </a:rPr>
                        <a:t>9.2 Hệ thống kết thúc và thông báo chưa </a:t>
                      </a:r>
                      <a:r>
                        <a:rPr lang="en-US" sz="1000" dirty="0" err="1">
                          <a:effectLst/>
                        </a:rPr>
                        <a:t>thêm</a:t>
                      </a:r>
                      <a:r>
                        <a:rPr lang="en-US" sz="1000" dirty="0">
                          <a:effectLst/>
                        </a:rPr>
                        <a:t> hoạt động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extLst>
                  <a:ext uri="{0D108BD9-81ED-4DB2-BD59-A6C34878D82A}">
                    <a16:rowId xmlns:a16="http://schemas.microsoft.com/office/drawing/2014/main" val="327919845"/>
                  </a:ext>
                </a:extLst>
              </a:tr>
              <a:tr h="309104">
                <a:tc>
                  <a:txBody>
                    <a:bodyPr/>
                    <a:lstStyle/>
                    <a:p>
                      <a:pPr marL="0" marR="0" algn="just">
                        <a:spcBef>
                          <a:spcPts val="0"/>
                        </a:spcBef>
                        <a:spcAft>
                          <a:spcPts val="600"/>
                        </a:spcAft>
                      </a:pPr>
                      <a:r>
                        <a:rPr lang="vi-VN" sz="1000" dirty="0">
                          <a:effectLst/>
                        </a:rPr>
                        <a:t>Luồng sự kiện ngoại lệ (Exception Flows):</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0" marR="0" algn="just">
                        <a:lnSpc>
                          <a:spcPts val="1200"/>
                        </a:lnSpc>
                        <a:spcBef>
                          <a:spcPts val="0"/>
                        </a:spcBef>
                        <a:spcAft>
                          <a:spcPts val="600"/>
                        </a:spcAft>
                      </a:pPr>
                      <a:r>
                        <a:rPr lang="en-US" sz="1000" dirty="0">
                          <a:effectLst/>
                        </a:rPr>
                        <a:t> </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a:txBody>
                    <a:bodyPr/>
                    <a:lstStyle/>
                    <a:p>
                      <a:pPr marL="742950" marR="0" lvl="1" indent="-285750" algn="just">
                        <a:lnSpc>
                          <a:spcPts val="1200"/>
                        </a:lnSpc>
                        <a:spcBef>
                          <a:spcPts val="0"/>
                        </a:spcBef>
                        <a:spcAft>
                          <a:spcPts val="600"/>
                        </a:spcAft>
                        <a:buFont typeface="+mj-lt"/>
                        <a:buAutoNum type="arabicPeriod"/>
                      </a:pPr>
                      <a:r>
                        <a:rPr lang="en-US" sz="1000" dirty="0">
                          <a:effectLst/>
                        </a:rPr>
                        <a:t>Hiển thị thông báo thông tin cập nhật thất bại</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extLst>
                  <a:ext uri="{0D108BD9-81ED-4DB2-BD59-A6C34878D82A}">
                    <a16:rowId xmlns:a16="http://schemas.microsoft.com/office/drawing/2014/main" val="634359490"/>
                  </a:ext>
                </a:extLst>
              </a:tr>
            </a:tbl>
          </a:graphicData>
        </a:graphic>
      </p:graphicFrame>
      <p:sp>
        <p:nvSpPr>
          <p:cNvPr id="4" name="TextBox 3">
            <a:extLst>
              <a:ext uri="{FF2B5EF4-FFF2-40B4-BE49-F238E27FC236}">
                <a16:creationId xmlns:a16="http://schemas.microsoft.com/office/drawing/2014/main" id="{22276B73-BC8F-5E28-20DE-AA7132691223}"/>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14</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324A26CC-0CE3-C34E-AAAA-43A6CE44B82E}"/>
              </a:ext>
            </a:extLst>
          </p:cNvPr>
          <p:cNvSpPr txBox="1"/>
          <p:nvPr/>
        </p:nvSpPr>
        <p:spPr>
          <a:xfrm>
            <a:off x="3020291" y="4971217"/>
            <a:ext cx="2779928" cy="215444"/>
          </a:xfrm>
          <a:prstGeom prst="rect">
            <a:avLst/>
          </a:prstGeom>
          <a:noFill/>
        </p:spPr>
        <p:txBody>
          <a:bodyPr wrap="none" rtlCol="0">
            <a:spAutoFit/>
          </a:bodyPr>
          <a:lstStyle/>
          <a:p>
            <a:r>
              <a:rPr lang="en-US" sz="800" i="1" dirty="0"/>
              <a:t>Bảng 3.2 Bảng đặc tả usecase Thêm hoạt động cho tour</a:t>
            </a:r>
            <a:endParaRPr lang="vi-VN" sz="800" i="1" dirty="0"/>
          </a:p>
        </p:txBody>
      </p:sp>
    </p:spTree>
    <p:extLst>
      <p:ext uri="{BB962C8B-B14F-4D97-AF65-F5344CB8AC3E}">
        <p14:creationId xmlns:p14="http://schemas.microsoft.com/office/powerpoint/2010/main" val="40223117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1"/>
                                        </p:tgtEl>
                                        <p:attrNameLst>
                                          <p:attrName>style.visibility</p:attrName>
                                        </p:attrNameLst>
                                      </p:cBhvr>
                                      <p:to>
                                        <p:strVal val="visible"/>
                                      </p:to>
                                    </p:set>
                                    <p:animEffect transition="in" filter="wipe(down)">
                                      <p:cBhvr>
                                        <p:cTn id="14" dur="500"/>
                                        <p:tgtEl>
                                          <p:spTgt spid="2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500"/>
                                        <p:tgtEl>
                                          <p:spTgt spid="22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29" name="Google Shape;229;p18"/>
          <p:cNvGrpSpPr/>
          <p:nvPr/>
        </p:nvGrpSpPr>
        <p:grpSpPr>
          <a:xfrm>
            <a:off x="270202" y="778389"/>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b="1" dirty="0"/>
          </a:p>
        </p:txBody>
      </p:sp>
      <p:sp>
        <p:nvSpPr>
          <p:cNvPr id="249" name="Google Shape;249;p18"/>
          <p:cNvSpPr/>
          <p:nvPr/>
        </p:nvSpPr>
        <p:spPr>
          <a:xfrm>
            <a:off x="4531478" y="198055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grpSp>
        <p:nvGrpSpPr>
          <p:cNvPr id="3" name="Google Shape;213;p18">
            <a:extLst>
              <a:ext uri="{FF2B5EF4-FFF2-40B4-BE49-F238E27FC236}">
                <a16:creationId xmlns:a16="http://schemas.microsoft.com/office/drawing/2014/main" id="{1E67162B-94C8-5D24-2FF3-BBC846B599A8}"/>
              </a:ext>
            </a:extLst>
          </p:cNvPr>
          <p:cNvGrpSpPr/>
          <p:nvPr/>
        </p:nvGrpSpPr>
        <p:grpSpPr>
          <a:xfrm>
            <a:off x="0" y="596729"/>
            <a:ext cx="2549911" cy="471900"/>
            <a:chOff x="570607" y="1452275"/>
            <a:chExt cx="4001570" cy="471900"/>
          </a:xfrm>
          <a:solidFill>
            <a:schemeClr val="accent3"/>
          </a:solidFill>
        </p:grpSpPr>
        <p:sp>
          <p:nvSpPr>
            <p:cNvPr id="4" name="Google Shape;214;p18">
              <a:extLst>
                <a:ext uri="{FF2B5EF4-FFF2-40B4-BE49-F238E27FC236}">
                  <a16:creationId xmlns:a16="http://schemas.microsoft.com/office/drawing/2014/main" id="{A6BF3173-9988-7582-71C8-8C523523CA3C}"/>
                </a:ext>
              </a:extLst>
            </p:cNvPr>
            <p:cNvSpPr/>
            <p:nvPr/>
          </p:nvSpPr>
          <p:spPr>
            <a:xfrm>
              <a:off x="570607" y="1452275"/>
              <a:ext cx="4001570" cy="471900"/>
            </a:xfrm>
            <a:prstGeom prst="roundRect">
              <a:avLst>
                <a:gd name="adj" fmla="val 50000"/>
              </a:avLst>
            </a:prstGeom>
            <a:grp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Sơ đồ activity</a:t>
              </a:r>
              <a:endParaRPr lang="en-US" dirty="0">
                <a:solidFill>
                  <a:srgbClr val="FFFFFF"/>
                </a:solidFill>
                <a:latin typeface="Roboto" panose="02000000000000000000" pitchFamily="2" charset="0"/>
                <a:ea typeface="Roboto" panose="02000000000000000000" pitchFamily="2" charset="0"/>
              </a:endParaRPr>
            </a:p>
          </p:txBody>
        </p:sp>
        <p:sp>
          <p:nvSpPr>
            <p:cNvPr id="5" name="Google Shape;216;p18">
              <a:extLst>
                <a:ext uri="{FF2B5EF4-FFF2-40B4-BE49-F238E27FC236}">
                  <a16:creationId xmlns:a16="http://schemas.microsoft.com/office/drawing/2014/main" id="{DAE240AF-EC8D-0C50-25DD-A9FF8EBE361E}"/>
                </a:ext>
              </a:extLst>
            </p:cNvPr>
            <p:cNvSpPr/>
            <p:nvPr/>
          </p:nvSpPr>
          <p:spPr>
            <a:xfrm>
              <a:off x="708107" y="1494707"/>
              <a:ext cx="632479" cy="3804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6" name="Google Shape;236;p18">
            <a:extLst>
              <a:ext uri="{FF2B5EF4-FFF2-40B4-BE49-F238E27FC236}">
                <a16:creationId xmlns:a16="http://schemas.microsoft.com/office/drawing/2014/main" id="{165CADFD-678B-9DED-EE56-9AE6364351AA}"/>
              </a:ext>
            </a:extLst>
          </p:cNvPr>
          <p:cNvGrpSpPr/>
          <p:nvPr/>
        </p:nvGrpSpPr>
        <p:grpSpPr>
          <a:xfrm>
            <a:off x="212400" y="729000"/>
            <a:ext cx="153470" cy="200722"/>
            <a:chOff x="6264525" y="842250"/>
            <a:chExt cx="423500" cy="481825"/>
          </a:xfrm>
          <a:solidFill>
            <a:schemeClr val="accent3"/>
          </a:solidFill>
        </p:grpSpPr>
        <p:sp>
          <p:nvSpPr>
            <p:cNvPr id="7" name="Google Shape;237;p18">
              <a:extLst>
                <a:ext uri="{FF2B5EF4-FFF2-40B4-BE49-F238E27FC236}">
                  <a16:creationId xmlns:a16="http://schemas.microsoft.com/office/drawing/2014/main" id="{DFC3B8DD-DAE0-1357-0E40-21C1E7E0C670}"/>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238;p18">
              <a:extLst>
                <a:ext uri="{FF2B5EF4-FFF2-40B4-BE49-F238E27FC236}">
                  <a16:creationId xmlns:a16="http://schemas.microsoft.com/office/drawing/2014/main" id="{A6E7BC22-59D1-FFEC-E0FD-A430EC8DCFC9}"/>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239;p18">
              <a:extLst>
                <a:ext uri="{FF2B5EF4-FFF2-40B4-BE49-F238E27FC236}">
                  <a16:creationId xmlns:a16="http://schemas.microsoft.com/office/drawing/2014/main" id="{4753D482-7104-9239-A30F-1F151DEA0D35}"/>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240;p18">
              <a:extLst>
                <a:ext uri="{FF2B5EF4-FFF2-40B4-BE49-F238E27FC236}">
                  <a16:creationId xmlns:a16="http://schemas.microsoft.com/office/drawing/2014/main" id="{370E060D-27C5-1D78-EFAB-AC121002B409}"/>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41;p18">
              <a:extLst>
                <a:ext uri="{FF2B5EF4-FFF2-40B4-BE49-F238E27FC236}">
                  <a16:creationId xmlns:a16="http://schemas.microsoft.com/office/drawing/2014/main" id="{47DD1918-2DBC-F21D-D9B1-DB9A9F25B724}"/>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42;p18">
              <a:extLst>
                <a:ext uri="{FF2B5EF4-FFF2-40B4-BE49-F238E27FC236}">
                  <a16:creationId xmlns:a16="http://schemas.microsoft.com/office/drawing/2014/main" id="{2A0051E7-DB31-288B-4824-118869BD38B6}"/>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3;p18">
              <a:extLst>
                <a:ext uri="{FF2B5EF4-FFF2-40B4-BE49-F238E27FC236}">
                  <a16:creationId xmlns:a16="http://schemas.microsoft.com/office/drawing/2014/main" id="{7C48B5BA-7358-4E11-D9D3-621AC07F7227}"/>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pic>
        <p:nvPicPr>
          <p:cNvPr id="14" name="Picture 13" descr="A screenshot of a diagram&#10;&#10;Description automatically generated with low confidence">
            <a:extLst>
              <a:ext uri="{FF2B5EF4-FFF2-40B4-BE49-F238E27FC236}">
                <a16:creationId xmlns:a16="http://schemas.microsoft.com/office/drawing/2014/main" id="{5C92EA19-043B-D758-6873-5ECC29F71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457" y="596729"/>
            <a:ext cx="4865216" cy="4397999"/>
          </a:xfrm>
          <a:prstGeom prst="rect">
            <a:avLst/>
          </a:prstGeom>
        </p:spPr>
      </p:pic>
      <p:sp>
        <p:nvSpPr>
          <p:cNvPr id="15" name="TextBox 14">
            <a:extLst>
              <a:ext uri="{FF2B5EF4-FFF2-40B4-BE49-F238E27FC236}">
                <a16:creationId xmlns:a16="http://schemas.microsoft.com/office/drawing/2014/main" id="{280AE45E-458E-8164-BAA2-6356D7059B7D}"/>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15</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13D44114-CE5B-A013-35B7-941709B6EE8B}"/>
              </a:ext>
            </a:extLst>
          </p:cNvPr>
          <p:cNvSpPr txBox="1"/>
          <p:nvPr/>
        </p:nvSpPr>
        <p:spPr>
          <a:xfrm>
            <a:off x="3326494" y="4975579"/>
            <a:ext cx="3023585" cy="215444"/>
          </a:xfrm>
          <a:prstGeom prst="rect">
            <a:avLst/>
          </a:prstGeom>
          <a:noFill/>
        </p:spPr>
        <p:txBody>
          <a:bodyPr wrap="none" rtlCol="0">
            <a:spAutoFit/>
          </a:bodyPr>
          <a:lstStyle/>
          <a:p>
            <a:r>
              <a:rPr lang="en-US" sz="800" i="1" dirty="0"/>
              <a:t>Hình ảnh 3.3 Sơ đồ activity usecase Thêm hoạt động cho tour</a:t>
            </a:r>
            <a:endParaRPr lang="vi-VN" sz="800" i="1" dirty="0"/>
          </a:p>
        </p:txBody>
      </p:sp>
    </p:spTree>
    <p:extLst>
      <p:ext uri="{BB962C8B-B14F-4D97-AF65-F5344CB8AC3E}">
        <p14:creationId xmlns:p14="http://schemas.microsoft.com/office/powerpoint/2010/main" val="4124195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9"/>
                                        </p:tgtEl>
                                        <p:attrNameLst>
                                          <p:attrName>style.visibility</p:attrName>
                                        </p:attrNameLst>
                                      </p:cBhvr>
                                      <p:to>
                                        <p:strVal val="visible"/>
                                      </p:to>
                                    </p:set>
                                    <p:animEffect transition="in" filter="fade">
                                      <p:cBhvr>
                                        <p:cTn id="14" dur="500"/>
                                        <p:tgtEl>
                                          <p:spTgt spid="229"/>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fltVal val="0"/>
                                          </p:val>
                                        </p:tav>
                                        <p:tav tm="100000">
                                          <p:val>
                                            <p:strVal val="#ppt_w"/>
                                          </p:val>
                                        </p:tav>
                                      </p:tavLst>
                                    </p:anim>
                                    <p:anim calcmode="lin" valueType="num">
                                      <p:cBhvr>
                                        <p:cTn id="34" dur="1000" fill="hold"/>
                                        <p:tgtEl>
                                          <p:spTgt spid="14"/>
                                        </p:tgtEl>
                                        <p:attrNameLst>
                                          <p:attrName>ppt_h</p:attrName>
                                        </p:attrNameLst>
                                      </p:cBhvr>
                                      <p:tavLst>
                                        <p:tav tm="0">
                                          <p:val>
                                            <p:fltVal val="0"/>
                                          </p:val>
                                        </p:tav>
                                        <p:tav tm="100000">
                                          <p:val>
                                            <p:strVal val="#ppt_h"/>
                                          </p:val>
                                        </p:tav>
                                      </p:tavLst>
                                    </p:anim>
                                    <p:anim calcmode="lin" valueType="num">
                                      <p:cBhvr>
                                        <p:cTn id="35" dur="1000" fill="hold"/>
                                        <p:tgtEl>
                                          <p:spTgt spid="14"/>
                                        </p:tgtEl>
                                        <p:attrNameLst>
                                          <p:attrName>style.rotation</p:attrName>
                                        </p:attrNameLst>
                                      </p:cBhvr>
                                      <p:tavLst>
                                        <p:tav tm="0">
                                          <p:val>
                                            <p:fltVal val="90"/>
                                          </p:val>
                                        </p:tav>
                                        <p:tav tm="100000">
                                          <p:val>
                                            <p:fltVal val="0"/>
                                          </p:val>
                                        </p:tav>
                                      </p:tavLst>
                                    </p:anim>
                                    <p:animEffect transition="in" filter="fade">
                                      <p:cBhvr>
                                        <p:cTn id="3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0" y="1"/>
            <a:ext cx="9076354" cy="4994525"/>
            <a:chOff x="304800" y="304774"/>
            <a:chExt cx="6951345" cy="10085070"/>
          </a:xfrm>
        </p:grpSpPr>
        <p:sp>
          <p:nvSpPr>
            <p:cNvPr id="7" name="object 7"/>
            <p:cNvSpPr/>
            <p:nvPr/>
          </p:nvSpPr>
          <p:spPr>
            <a:xfrm>
              <a:off x="344728" y="10162031"/>
              <a:ext cx="187960" cy="187960"/>
            </a:xfrm>
            <a:custGeom>
              <a:avLst/>
              <a:gdLst/>
              <a:ahLst/>
              <a:cxnLst/>
              <a:rect l="l" t="t" r="r" b="b"/>
              <a:pathLst>
                <a:path w="187959" h="187959">
                  <a:moveTo>
                    <a:pt x="187452" y="129235"/>
                  </a:moveTo>
                  <a:lnTo>
                    <a:pt x="58204" y="129235"/>
                  </a:lnTo>
                  <a:lnTo>
                    <a:pt x="58204" y="0"/>
                  </a:lnTo>
                  <a:lnTo>
                    <a:pt x="0" y="0"/>
                  </a:lnTo>
                  <a:lnTo>
                    <a:pt x="0" y="129235"/>
                  </a:lnTo>
                  <a:lnTo>
                    <a:pt x="0" y="187452"/>
                  </a:lnTo>
                  <a:lnTo>
                    <a:pt x="58204" y="187452"/>
                  </a:lnTo>
                  <a:lnTo>
                    <a:pt x="187452" y="187452"/>
                  </a:lnTo>
                  <a:lnTo>
                    <a:pt x="187452" y="129235"/>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 name="object 8"/>
            <p:cNvSpPr/>
            <p:nvPr/>
          </p:nvSpPr>
          <p:spPr>
            <a:xfrm>
              <a:off x="304800" y="10191901"/>
              <a:ext cx="227965" cy="198120"/>
            </a:xfrm>
            <a:custGeom>
              <a:avLst/>
              <a:gdLst/>
              <a:ahLst/>
              <a:cxnLst/>
              <a:rect l="l" t="t" r="r" b="b"/>
              <a:pathLst>
                <a:path w="227965" h="198120">
                  <a:moveTo>
                    <a:pt x="137769" y="0"/>
                  </a:moveTo>
                  <a:lnTo>
                    <a:pt x="0" y="0"/>
                  </a:lnTo>
                  <a:lnTo>
                    <a:pt x="0" y="8534"/>
                  </a:lnTo>
                  <a:lnTo>
                    <a:pt x="137769" y="8534"/>
                  </a:lnTo>
                  <a:lnTo>
                    <a:pt x="137769" y="0"/>
                  </a:lnTo>
                  <a:close/>
                </a:path>
                <a:path w="227965" h="198120">
                  <a:moveTo>
                    <a:pt x="227380" y="188671"/>
                  </a:moveTo>
                  <a:lnTo>
                    <a:pt x="187756" y="188671"/>
                  </a:lnTo>
                  <a:lnTo>
                    <a:pt x="187756" y="58216"/>
                  </a:lnTo>
                  <a:lnTo>
                    <a:pt x="187756" y="49682"/>
                  </a:lnTo>
                  <a:lnTo>
                    <a:pt x="178917" y="49682"/>
                  </a:lnTo>
                  <a:lnTo>
                    <a:pt x="147828" y="49682"/>
                  </a:lnTo>
                  <a:lnTo>
                    <a:pt x="147828" y="0"/>
                  </a:lnTo>
                  <a:lnTo>
                    <a:pt x="139293" y="0"/>
                  </a:lnTo>
                  <a:lnTo>
                    <a:pt x="139293" y="49682"/>
                  </a:lnTo>
                  <a:lnTo>
                    <a:pt x="8534" y="49682"/>
                  </a:lnTo>
                  <a:lnTo>
                    <a:pt x="0" y="49682"/>
                  </a:lnTo>
                  <a:lnTo>
                    <a:pt x="0" y="58216"/>
                  </a:lnTo>
                  <a:lnTo>
                    <a:pt x="0" y="188671"/>
                  </a:lnTo>
                  <a:lnTo>
                    <a:pt x="0" y="197510"/>
                  </a:lnTo>
                  <a:lnTo>
                    <a:pt x="8534" y="197510"/>
                  </a:lnTo>
                  <a:lnTo>
                    <a:pt x="137769" y="197510"/>
                  </a:lnTo>
                  <a:lnTo>
                    <a:pt x="137769" y="188671"/>
                  </a:lnTo>
                  <a:lnTo>
                    <a:pt x="8534" y="188671"/>
                  </a:lnTo>
                  <a:lnTo>
                    <a:pt x="8534" y="58216"/>
                  </a:lnTo>
                  <a:lnTo>
                    <a:pt x="139293" y="58216"/>
                  </a:lnTo>
                  <a:lnTo>
                    <a:pt x="139293" y="197510"/>
                  </a:lnTo>
                  <a:lnTo>
                    <a:pt x="147828" y="197510"/>
                  </a:lnTo>
                  <a:lnTo>
                    <a:pt x="147828" y="58216"/>
                  </a:lnTo>
                  <a:lnTo>
                    <a:pt x="178917" y="58216"/>
                  </a:lnTo>
                  <a:lnTo>
                    <a:pt x="178917" y="188671"/>
                  </a:lnTo>
                  <a:lnTo>
                    <a:pt x="178917" y="197510"/>
                  </a:lnTo>
                  <a:lnTo>
                    <a:pt x="187756" y="197510"/>
                  </a:lnTo>
                  <a:lnTo>
                    <a:pt x="227380" y="197510"/>
                  </a:lnTo>
                  <a:lnTo>
                    <a:pt x="227380" y="188671"/>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 name="object 9"/>
            <p:cNvSpPr/>
            <p:nvPr/>
          </p:nvSpPr>
          <p:spPr>
            <a:xfrm>
              <a:off x="533400"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 name="object 10"/>
            <p:cNvSpPr/>
            <p:nvPr/>
          </p:nvSpPr>
          <p:spPr>
            <a:xfrm>
              <a:off x="533400"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 name="object 11"/>
            <p:cNvSpPr/>
            <p:nvPr/>
          </p:nvSpPr>
          <p:spPr>
            <a:xfrm>
              <a:off x="765352" y="10291267"/>
              <a:ext cx="230504" cy="58419"/>
            </a:xfrm>
            <a:custGeom>
              <a:avLst/>
              <a:gdLst/>
              <a:ahLst/>
              <a:cxnLst/>
              <a:rect l="l" t="t" r="r" b="b"/>
              <a:pathLst>
                <a:path w="230505" h="58420">
                  <a:moveTo>
                    <a:pt x="230123" y="0"/>
                  </a:moveTo>
                  <a:lnTo>
                    <a:pt x="0" y="0"/>
                  </a:lnTo>
                  <a:lnTo>
                    <a:pt x="0" y="58216"/>
                  </a:lnTo>
                  <a:lnTo>
                    <a:pt x="230123" y="58216"/>
                  </a:lnTo>
                  <a:lnTo>
                    <a:pt x="230123"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 name="object 12"/>
            <p:cNvSpPr/>
            <p:nvPr/>
          </p:nvSpPr>
          <p:spPr>
            <a:xfrm>
              <a:off x="765352" y="10380572"/>
              <a:ext cx="230504" cy="8890"/>
            </a:xfrm>
            <a:custGeom>
              <a:avLst/>
              <a:gdLst/>
              <a:ahLst/>
              <a:cxnLst/>
              <a:rect l="l" t="t" r="r" b="b"/>
              <a:pathLst>
                <a:path w="230505" h="8890">
                  <a:moveTo>
                    <a:pt x="230123" y="0"/>
                  </a:moveTo>
                  <a:lnTo>
                    <a:pt x="0" y="0"/>
                  </a:lnTo>
                  <a:lnTo>
                    <a:pt x="0" y="8839"/>
                  </a:lnTo>
                  <a:lnTo>
                    <a:pt x="230123" y="8839"/>
                  </a:lnTo>
                  <a:lnTo>
                    <a:pt x="230123"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3" name="object 13"/>
            <p:cNvSpPr/>
            <p:nvPr/>
          </p:nvSpPr>
          <p:spPr>
            <a:xfrm>
              <a:off x="997000" y="10291267"/>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4" name="object 14"/>
            <p:cNvSpPr/>
            <p:nvPr/>
          </p:nvSpPr>
          <p:spPr>
            <a:xfrm>
              <a:off x="997000" y="10380572"/>
              <a:ext cx="230504" cy="8890"/>
            </a:xfrm>
            <a:custGeom>
              <a:avLst/>
              <a:gdLst/>
              <a:ahLst/>
              <a:cxnLst/>
              <a:rect l="l" t="t" r="r" b="b"/>
              <a:pathLst>
                <a:path w="230505"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5" name="object 15"/>
            <p:cNvSpPr/>
            <p:nvPr/>
          </p:nvSpPr>
          <p:spPr>
            <a:xfrm>
              <a:off x="1228648"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6" name="object 16"/>
            <p:cNvSpPr/>
            <p:nvPr/>
          </p:nvSpPr>
          <p:spPr>
            <a:xfrm>
              <a:off x="1228648"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7" name="object 17"/>
            <p:cNvSpPr/>
            <p:nvPr/>
          </p:nvSpPr>
          <p:spPr>
            <a:xfrm>
              <a:off x="1460246"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8" name="object 18"/>
            <p:cNvSpPr/>
            <p:nvPr/>
          </p:nvSpPr>
          <p:spPr>
            <a:xfrm>
              <a:off x="1460246"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9" name="object 19"/>
            <p:cNvSpPr/>
            <p:nvPr/>
          </p:nvSpPr>
          <p:spPr>
            <a:xfrm>
              <a:off x="1691894"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0" name="object 20"/>
            <p:cNvSpPr/>
            <p:nvPr/>
          </p:nvSpPr>
          <p:spPr>
            <a:xfrm>
              <a:off x="1691894"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1" name="object 21"/>
            <p:cNvSpPr/>
            <p:nvPr/>
          </p:nvSpPr>
          <p:spPr>
            <a:xfrm>
              <a:off x="1923541"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2" name="object 22"/>
            <p:cNvSpPr/>
            <p:nvPr/>
          </p:nvSpPr>
          <p:spPr>
            <a:xfrm>
              <a:off x="1923541"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3" name="object 23"/>
            <p:cNvSpPr/>
            <p:nvPr/>
          </p:nvSpPr>
          <p:spPr>
            <a:xfrm>
              <a:off x="2155189"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4" name="object 24"/>
            <p:cNvSpPr/>
            <p:nvPr/>
          </p:nvSpPr>
          <p:spPr>
            <a:xfrm>
              <a:off x="2155189"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5" name="object 25"/>
            <p:cNvSpPr/>
            <p:nvPr/>
          </p:nvSpPr>
          <p:spPr>
            <a:xfrm>
              <a:off x="2387219" y="10291267"/>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6" name="object 26"/>
            <p:cNvSpPr/>
            <p:nvPr/>
          </p:nvSpPr>
          <p:spPr>
            <a:xfrm>
              <a:off x="2387219" y="10380572"/>
              <a:ext cx="230504" cy="8890"/>
            </a:xfrm>
            <a:custGeom>
              <a:avLst/>
              <a:gdLst/>
              <a:ahLst/>
              <a:cxnLst/>
              <a:rect l="l" t="t" r="r" b="b"/>
              <a:pathLst>
                <a:path w="230505"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7" name="object 27"/>
            <p:cNvSpPr/>
            <p:nvPr/>
          </p:nvSpPr>
          <p:spPr>
            <a:xfrm>
              <a:off x="2618867" y="10291267"/>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8" name="object 28"/>
            <p:cNvSpPr/>
            <p:nvPr/>
          </p:nvSpPr>
          <p:spPr>
            <a:xfrm>
              <a:off x="2618867" y="10380572"/>
              <a:ext cx="230504" cy="8890"/>
            </a:xfrm>
            <a:custGeom>
              <a:avLst/>
              <a:gdLst/>
              <a:ahLst/>
              <a:cxnLst/>
              <a:rect l="l" t="t" r="r" b="b"/>
              <a:pathLst>
                <a:path w="230505"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9" name="object 29"/>
            <p:cNvSpPr/>
            <p:nvPr/>
          </p:nvSpPr>
          <p:spPr>
            <a:xfrm>
              <a:off x="2850514"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0" name="object 30"/>
            <p:cNvSpPr/>
            <p:nvPr/>
          </p:nvSpPr>
          <p:spPr>
            <a:xfrm>
              <a:off x="2850514"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1" name="object 31"/>
            <p:cNvSpPr/>
            <p:nvPr/>
          </p:nvSpPr>
          <p:spPr>
            <a:xfrm>
              <a:off x="3082163"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2" name="object 32"/>
            <p:cNvSpPr/>
            <p:nvPr/>
          </p:nvSpPr>
          <p:spPr>
            <a:xfrm>
              <a:off x="3082163"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3" name="object 33"/>
            <p:cNvSpPr/>
            <p:nvPr/>
          </p:nvSpPr>
          <p:spPr>
            <a:xfrm>
              <a:off x="3313810"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4" name="object 34"/>
            <p:cNvSpPr/>
            <p:nvPr/>
          </p:nvSpPr>
          <p:spPr>
            <a:xfrm>
              <a:off x="3313810"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5" name="object 35"/>
            <p:cNvSpPr/>
            <p:nvPr/>
          </p:nvSpPr>
          <p:spPr>
            <a:xfrm>
              <a:off x="3545458"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6" name="object 36"/>
            <p:cNvSpPr/>
            <p:nvPr/>
          </p:nvSpPr>
          <p:spPr>
            <a:xfrm>
              <a:off x="3545458"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7" name="object 37"/>
            <p:cNvSpPr/>
            <p:nvPr/>
          </p:nvSpPr>
          <p:spPr>
            <a:xfrm>
              <a:off x="3777107"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8" name="object 38"/>
            <p:cNvSpPr/>
            <p:nvPr/>
          </p:nvSpPr>
          <p:spPr>
            <a:xfrm>
              <a:off x="3777107"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9" name="object 39"/>
            <p:cNvSpPr/>
            <p:nvPr/>
          </p:nvSpPr>
          <p:spPr>
            <a:xfrm>
              <a:off x="4009009" y="10291267"/>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0" name="object 40"/>
            <p:cNvSpPr/>
            <p:nvPr/>
          </p:nvSpPr>
          <p:spPr>
            <a:xfrm>
              <a:off x="4009009" y="10380572"/>
              <a:ext cx="230504" cy="8890"/>
            </a:xfrm>
            <a:custGeom>
              <a:avLst/>
              <a:gdLst/>
              <a:ahLst/>
              <a:cxnLst/>
              <a:rect l="l" t="t" r="r" b="b"/>
              <a:pathLst>
                <a:path w="230504"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1" name="object 41"/>
            <p:cNvSpPr/>
            <p:nvPr/>
          </p:nvSpPr>
          <p:spPr>
            <a:xfrm>
              <a:off x="4240657" y="10291267"/>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2" name="object 42"/>
            <p:cNvSpPr/>
            <p:nvPr/>
          </p:nvSpPr>
          <p:spPr>
            <a:xfrm>
              <a:off x="4240657" y="10380572"/>
              <a:ext cx="230504" cy="8890"/>
            </a:xfrm>
            <a:custGeom>
              <a:avLst/>
              <a:gdLst/>
              <a:ahLst/>
              <a:cxnLst/>
              <a:rect l="l" t="t" r="r" b="b"/>
              <a:pathLst>
                <a:path w="230504"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3" name="object 43"/>
            <p:cNvSpPr/>
            <p:nvPr/>
          </p:nvSpPr>
          <p:spPr>
            <a:xfrm>
              <a:off x="4472304"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4" name="object 44"/>
            <p:cNvSpPr/>
            <p:nvPr/>
          </p:nvSpPr>
          <p:spPr>
            <a:xfrm>
              <a:off x="4472304"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5" name="object 45"/>
            <p:cNvSpPr/>
            <p:nvPr/>
          </p:nvSpPr>
          <p:spPr>
            <a:xfrm>
              <a:off x="4703953"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6" name="object 46"/>
            <p:cNvSpPr/>
            <p:nvPr/>
          </p:nvSpPr>
          <p:spPr>
            <a:xfrm>
              <a:off x="4703953"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7" name="object 47"/>
            <p:cNvSpPr/>
            <p:nvPr/>
          </p:nvSpPr>
          <p:spPr>
            <a:xfrm>
              <a:off x="4935601"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8" name="object 48"/>
            <p:cNvSpPr/>
            <p:nvPr/>
          </p:nvSpPr>
          <p:spPr>
            <a:xfrm>
              <a:off x="4935601"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9" name="object 49"/>
            <p:cNvSpPr/>
            <p:nvPr/>
          </p:nvSpPr>
          <p:spPr>
            <a:xfrm>
              <a:off x="5167248"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0" name="object 50"/>
            <p:cNvSpPr/>
            <p:nvPr/>
          </p:nvSpPr>
          <p:spPr>
            <a:xfrm>
              <a:off x="5167248"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1" name="object 51"/>
            <p:cNvSpPr/>
            <p:nvPr/>
          </p:nvSpPr>
          <p:spPr>
            <a:xfrm>
              <a:off x="5398896"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2" name="object 52"/>
            <p:cNvSpPr/>
            <p:nvPr/>
          </p:nvSpPr>
          <p:spPr>
            <a:xfrm>
              <a:off x="5398896"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3" name="object 53"/>
            <p:cNvSpPr/>
            <p:nvPr/>
          </p:nvSpPr>
          <p:spPr>
            <a:xfrm>
              <a:off x="5630926" y="10291267"/>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4" name="object 54"/>
            <p:cNvSpPr/>
            <p:nvPr/>
          </p:nvSpPr>
          <p:spPr>
            <a:xfrm>
              <a:off x="5630926" y="10380572"/>
              <a:ext cx="230504" cy="8890"/>
            </a:xfrm>
            <a:custGeom>
              <a:avLst/>
              <a:gdLst/>
              <a:ahLst/>
              <a:cxnLst/>
              <a:rect l="l" t="t" r="r" b="b"/>
              <a:pathLst>
                <a:path w="230504"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5" name="object 55"/>
            <p:cNvSpPr/>
            <p:nvPr/>
          </p:nvSpPr>
          <p:spPr>
            <a:xfrm>
              <a:off x="5862573" y="10291267"/>
              <a:ext cx="231775" cy="58419"/>
            </a:xfrm>
            <a:custGeom>
              <a:avLst/>
              <a:gdLst/>
              <a:ahLst/>
              <a:cxnLst/>
              <a:rect l="l" t="t" r="r" b="b"/>
              <a:pathLst>
                <a:path w="231775" h="58420">
                  <a:moveTo>
                    <a:pt x="231648" y="0"/>
                  </a:moveTo>
                  <a:lnTo>
                    <a:pt x="0" y="0"/>
                  </a:lnTo>
                  <a:lnTo>
                    <a:pt x="0" y="58216"/>
                  </a:lnTo>
                  <a:lnTo>
                    <a:pt x="231648" y="58216"/>
                  </a:lnTo>
                  <a:lnTo>
                    <a:pt x="23164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6" name="object 56"/>
            <p:cNvSpPr/>
            <p:nvPr/>
          </p:nvSpPr>
          <p:spPr>
            <a:xfrm>
              <a:off x="5862573" y="10380572"/>
              <a:ext cx="231775" cy="8890"/>
            </a:xfrm>
            <a:custGeom>
              <a:avLst/>
              <a:gdLst/>
              <a:ahLst/>
              <a:cxnLst/>
              <a:rect l="l" t="t" r="r" b="b"/>
              <a:pathLst>
                <a:path w="231775" h="8890">
                  <a:moveTo>
                    <a:pt x="231648" y="0"/>
                  </a:moveTo>
                  <a:lnTo>
                    <a:pt x="0" y="0"/>
                  </a:lnTo>
                  <a:lnTo>
                    <a:pt x="0" y="8839"/>
                  </a:lnTo>
                  <a:lnTo>
                    <a:pt x="231648" y="8839"/>
                  </a:lnTo>
                  <a:lnTo>
                    <a:pt x="23164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7" name="object 57"/>
            <p:cNvSpPr/>
            <p:nvPr/>
          </p:nvSpPr>
          <p:spPr>
            <a:xfrm>
              <a:off x="6095746" y="10291267"/>
              <a:ext cx="232410" cy="58419"/>
            </a:xfrm>
            <a:custGeom>
              <a:avLst/>
              <a:gdLst/>
              <a:ahLst/>
              <a:cxnLst/>
              <a:rect l="l" t="t" r="r" b="b"/>
              <a:pathLst>
                <a:path w="232410"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8" name="object 58"/>
            <p:cNvSpPr/>
            <p:nvPr/>
          </p:nvSpPr>
          <p:spPr>
            <a:xfrm>
              <a:off x="6095746" y="10380572"/>
              <a:ext cx="232410" cy="8890"/>
            </a:xfrm>
            <a:custGeom>
              <a:avLst/>
              <a:gdLst/>
              <a:ahLst/>
              <a:cxnLst/>
              <a:rect l="l" t="t" r="r" b="b"/>
              <a:pathLst>
                <a:path w="232410" h="8890">
                  <a:moveTo>
                    <a:pt x="231952" y="0"/>
                  </a:moveTo>
                  <a:lnTo>
                    <a:pt x="0" y="0"/>
                  </a:lnTo>
                  <a:lnTo>
                    <a:pt x="0" y="8839"/>
                  </a:lnTo>
                  <a:lnTo>
                    <a:pt x="231952" y="8839"/>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9" name="object 59"/>
            <p:cNvSpPr/>
            <p:nvPr/>
          </p:nvSpPr>
          <p:spPr>
            <a:xfrm>
              <a:off x="6328917" y="10291267"/>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0" name="object 60"/>
            <p:cNvSpPr/>
            <p:nvPr/>
          </p:nvSpPr>
          <p:spPr>
            <a:xfrm>
              <a:off x="6328917" y="10380572"/>
              <a:ext cx="232410" cy="8890"/>
            </a:xfrm>
            <a:custGeom>
              <a:avLst/>
              <a:gdLst/>
              <a:ahLst/>
              <a:cxnLst/>
              <a:rect l="l" t="t" r="r" b="b"/>
              <a:pathLst>
                <a:path w="232409" h="8890">
                  <a:moveTo>
                    <a:pt x="231952" y="0"/>
                  </a:moveTo>
                  <a:lnTo>
                    <a:pt x="0" y="0"/>
                  </a:lnTo>
                  <a:lnTo>
                    <a:pt x="0" y="8839"/>
                  </a:lnTo>
                  <a:lnTo>
                    <a:pt x="231952" y="8839"/>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1" name="object 61"/>
            <p:cNvSpPr/>
            <p:nvPr/>
          </p:nvSpPr>
          <p:spPr>
            <a:xfrm>
              <a:off x="6562090" y="10291267"/>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2" name="object 62"/>
            <p:cNvSpPr/>
            <p:nvPr/>
          </p:nvSpPr>
          <p:spPr>
            <a:xfrm>
              <a:off x="6562090" y="10380572"/>
              <a:ext cx="232410" cy="8890"/>
            </a:xfrm>
            <a:custGeom>
              <a:avLst/>
              <a:gdLst/>
              <a:ahLst/>
              <a:cxnLst/>
              <a:rect l="l" t="t" r="r" b="b"/>
              <a:pathLst>
                <a:path w="232409" h="8890">
                  <a:moveTo>
                    <a:pt x="231952" y="0"/>
                  </a:moveTo>
                  <a:lnTo>
                    <a:pt x="0" y="0"/>
                  </a:lnTo>
                  <a:lnTo>
                    <a:pt x="0" y="8839"/>
                  </a:lnTo>
                  <a:lnTo>
                    <a:pt x="231952" y="8839"/>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3" name="object 63"/>
            <p:cNvSpPr/>
            <p:nvPr/>
          </p:nvSpPr>
          <p:spPr>
            <a:xfrm>
              <a:off x="6795261" y="10291267"/>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4" name="object 64"/>
            <p:cNvSpPr/>
            <p:nvPr/>
          </p:nvSpPr>
          <p:spPr>
            <a:xfrm>
              <a:off x="6795261" y="10380572"/>
              <a:ext cx="232410" cy="8890"/>
            </a:xfrm>
            <a:custGeom>
              <a:avLst/>
              <a:gdLst/>
              <a:ahLst/>
              <a:cxnLst/>
              <a:rect l="l" t="t" r="r" b="b"/>
              <a:pathLst>
                <a:path w="232409" h="8890">
                  <a:moveTo>
                    <a:pt x="231952" y="0"/>
                  </a:moveTo>
                  <a:lnTo>
                    <a:pt x="0" y="0"/>
                  </a:lnTo>
                  <a:lnTo>
                    <a:pt x="0" y="8839"/>
                  </a:lnTo>
                  <a:lnTo>
                    <a:pt x="231952" y="8839"/>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5" name="object 65"/>
            <p:cNvSpPr/>
            <p:nvPr/>
          </p:nvSpPr>
          <p:spPr>
            <a:xfrm>
              <a:off x="7028434" y="10162031"/>
              <a:ext cx="187960" cy="187960"/>
            </a:xfrm>
            <a:custGeom>
              <a:avLst/>
              <a:gdLst/>
              <a:ahLst/>
              <a:cxnLst/>
              <a:rect l="l" t="t" r="r" b="b"/>
              <a:pathLst>
                <a:path w="187959" h="187959">
                  <a:moveTo>
                    <a:pt x="187756" y="129235"/>
                  </a:moveTo>
                  <a:lnTo>
                    <a:pt x="187680" y="0"/>
                  </a:lnTo>
                  <a:lnTo>
                    <a:pt x="129159" y="0"/>
                  </a:lnTo>
                  <a:lnTo>
                    <a:pt x="129159" y="129235"/>
                  </a:lnTo>
                  <a:lnTo>
                    <a:pt x="0" y="129235"/>
                  </a:lnTo>
                  <a:lnTo>
                    <a:pt x="0" y="187452"/>
                  </a:lnTo>
                  <a:lnTo>
                    <a:pt x="129159" y="187452"/>
                  </a:lnTo>
                  <a:lnTo>
                    <a:pt x="187680" y="187452"/>
                  </a:lnTo>
                  <a:lnTo>
                    <a:pt x="187756" y="129235"/>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6" name="object 66"/>
            <p:cNvSpPr/>
            <p:nvPr/>
          </p:nvSpPr>
          <p:spPr>
            <a:xfrm>
              <a:off x="7028434" y="10201655"/>
              <a:ext cx="227965" cy="187960"/>
            </a:xfrm>
            <a:custGeom>
              <a:avLst/>
              <a:gdLst/>
              <a:ahLst/>
              <a:cxnLst/>
              <a:rect l="l" t="t" r="r" b="b"/>
              <a:pathLst>
                <a:path w="227965" h="187959">
                  <a:moveTo>
                    <a:pt x="38709" y="178917"/>
                  </a:moveTo>
                  <a:lnTo>
                    <a:pt x="38671" y="49682"/>
                  </a:lnTo>
                  <a:lnTo>
                    <a:pt x="29845" y="49682"/>
                  </a:lnTo>
                  <a:lnTo>
                    <a:pt x="29845" y="178917"/>
                  </a:lnTo>
                  <a:lnTo>
                    <a:pt x="0" y="178917"/>
                  </a:lnTo>
                  <a:lnTo>
                    <a:pt x="0" y="187756"/>
                  </a:lnTo>
                  <a:lnTo>
                    <a:pt x="29845" y="187756"/>
                  </a:lnTo>
                  <a:lnTo>
                    <a:pt x="38671" y="187756"/>
                  </a:lnTo>
                  <a:lnTo>
                    <a:pt x="38709" y="178917"/>
                  </a:lnTo>
                  <a:close/>
                </a:path>
                <a:path w="227965" h="187959">
                  <a:moveTo>
                    <a:pt x="227355" y="39928"/>
                  </a:moveTo>
                  <a:lnTo>
                    <a:pt x="88328" y="39928"/>
                  </a:lnTo>
                  <a:lnTo>
                    <a:pt x="88328" y="8534"/>
                  </a:lnTo>
                  <a:lnTo>
                    <a:pt x="227317" y="8534"/>
                  </a:lnTo>
                  <a:lnTo>
                    <a:pt x="227317" y="0"/>
                  </a:lnTo>
                  <a:lnTo>
                    <a:pt x="88328" y="0"/>
                  </a:lnTo>
                  <a:lnTo>
                    <a:pt x="79502" y="0"/>
                  </a:lnTo>
                  <a:lnTo>
                    <a:pt x="79502" y="8534"/>
                  </a:lnTo>
                  <a:lnTo>
                    <a:pt x="79502" y="39928"/>
                  </a:lnTo>
                  <a:lnTo>
                    <a:pt x="29845" y="39928"/>
                  </a:lnTo>
                  <a:lnTo>
                    <a:pt x="29845" y="48463"/>
                  </a:lnTo>
                  <a:lnTo>
                    <a:pt x="79502" y="48463"/>
                  </a:lnTo>
                  <a:lnTo>
                    <a:pt x="79502" y="178917"/>
                  </a:lnTo>
                  <a:lnTo>
                    <a:pt x="79502" y="187756"/>
                  </a:lnTo>
                  <a:lnTo>
                    <a:pt x="88328" y="187756"/>
                  </a:lnTo>
                  <a:lnTo>
                    <a:pt x="218821" y="187756"/>
                  </a:lnTo>
                  <a:lnTo>
                    <a:pt x="227317" y="187756"/>
                  </a:lnTo>
                  <a:lnTo>
                    <a:pt x="227355" y="49682"/>
                  </a:lnTo>
                  <a:lnTo>
                    <a:pt x="218821" y="49682"/>
                  </a:lnTo>
                  <a:lnTo>
                    <a:pt x="218821" y="178917"/>
                  </a:lnTo>
                  <a:lnTo>
                    <a:pt x="88328" y="178917"/>
                  </a:lnTo>
                  <a:lnTo>
                    <a:pt x="88328" y="48463"/>
                  </a:lnTo>
                  <a:lnTo>
                    <a:pt x="227355" y="48463"/>
                  </a:lnTo>
                  <a:lnTo>
                    <a:pt x="227355" y="39928"/>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7" name="object 67"/>
            <p:cNvSpPr/>
            <p:nvPr/>
          </p:nvSpPr>
          <p:spPr>
            <a:xfrm>
              <a:off x="344728" y="344677"/>
              <a:ext cx="187960" cy="187960"/>
            </a:xfrm>
            <a:custGeom>
              <a:avLst/>
              <a:gdLst/>
              <a:ahLst/>
              <a:cxnLst/>
              <a:rect l="l" t="t" r="r" b="b"/>
              <a:pathLst>
                <a:path w="187959" h="187959">
                  <a:moveTo>
                    <a:pt x="187452" y="88"/>
                  </a:moveTo>
                  <a:lnTo>
                    <a:pt x="58204" y="88"/>
                  </a:lnTo>
                  <a:lnTo>
                    <a:pt x="0" y="0"/>
                  </a:lnTo>
                  <a:lnTo>
                    <a:pt x="0" y="58293"/>
                  </a:lnTo>
                  <a:lnTo>
                    <a:pt x="0" y="187452"/>
                  </a:lnTo>
                  <a:lnTo>
                    <a:pt x="58204" y="187452"/>
                  </a:lnTo>
                  <a:lnTo>
                    <a:pt x="58204" y="58293"/>
                  </a:lnTo>
                  <a:lnTo>
                    <a:pt x="187452" y="58293"/>
                  </a:lnTo>
                  <a:lnTo>
                    <a:pt x="187452" y="88"/>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8" name="object 68"/>
            <p:cNvSpPr/>
            <p:nvPr/>
          </p:nvSpPr>
          <p:spPr>
            <a:xfrm>
              <a:off x="304800" y="304773"/>
              <a:ext cx="227965" cy="187960"/>
            </a:xfrm>
            <a:custGeom>
              <a:avLst/>
              <a:gdLst/>
              <a:ahLst/>
              <a:cxnLst/>
              <a:rect l="l" t="t" r="r" b="b"/>
              <a:pathLst>
                <a:path w="227965" h="187959">
                  <a:moveTo>
                    <a:pt x="197510" y="139319"/>
                  </a:moveTo>
                  <a:lnTo>
                    <a:pt x="147828" y="139319"/>
                  </a:lnTo>
                  <a:lnTo>
                    <a:pt x="147828" y="8534"/>
                  </a:lnTo>
                  <a:lnTo>
                    <a:pt x="147828" y="25"/>
                  </a:lnTo>
                  <a:lnTo>
                    <a:pt x="0" y="0"/>
                  </a:lnTo>
                  <a:lnTo>
                    <a:pt x="0" y="8534"/>
                  </a:lnTo>
                  <a:lnTo>
                    <a:pt x="0" y="137820"/>
                  </a:lnTo>
                  <a:lnTo>
                    <a:pt x="8534" y="137820"/>
                  </a:lnTo>
                  <a:lnTo>
                    <a:pt x="8534" y="8534"/>
                  </a:lnTo>
                  <a:lnTo>
                    <a:pt x="139293" y="8534"/>
                  </a:lnTo>
                  <a:lnTo>
                    <a:pt x="139293" y="139319"/>
                  </a:lnTo>
                  <a:lnTo>
                    <a:pt x="0" y="139319"/>
                  </a:lnTo>
                  <a:lnTo>
                    <a:pt x="0" y="147853"/>
                  </a:lnTo>
                  <a:lnTo>
                    <a:pt x="139293" y="147853"/>
                  </a:lnTo>
                  <a:lnTo>
                    <a:pt x="139293" y="178943"/>
                  </a:lnTo>
                  <a:lnTo>
                    <a:pt x="0" y="178943"/>
                  </a:lnTo>
                  <a:lnTo>
                    <a:pt x="0" y="187477"/>
                  </a:lnTo>
                  <a:lnTo>
                    <a:pt x="139293" y="187477"/>
                  </a:lnTo>
                  <a:lnTo>
                    <a:pt x="147828" y="187477"/>
                  </a:lnTo>
                  <a:lnTo>
                    <a:pt x="147828" y="178943"/>
                  </a:lnTo>
                  <a:lnTo>
                    <a:pt x="147828" y="147853"/>
                  </a:lnTo>
                  <a:lnTo>
                    <a:pt x="197510" y="147853"/>
                  </a:lnTo>
                  <a:lnTo>
                    <a:pt x="197510" y="139319"/>
                  </a:lnTo>
                  <a:close/>
                </a:path>
                <a:path w="227965" h="187959">
                  <a:moveTo>
                    <a:pt x="227380" y="0"/>
                  </a:moveTo>
                  <a:lnTo>
                    <a:pt x="188976" y="0"/>
                  </a:lnTo>
                  <a:lnTo>
                    <a:pt x="188976" y="8534"/>
                  </a:lnTo>
                  <a:lnTo>
                    <a:pt x="188976" y="137820"/>
                  </a:lnTo>
                  <a:lnTo>
                    <a:pt x="197510" y="137820"/>
                  </a:lnTo>
                  <a:lnTo>
                    <a:pt x="197510" y="8534"/>
                  </a:lnTo>
                  <a:lnTo>
                    <a:pt x="227380" y="8534"/>
                  </a:lnTo>
                  <a:lnTo>
                    <a:pt x="227380"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9" name="object 69"/>
            <p:cNvSpPr/>
            <p:nvPr/>
          </p:nvSpPr>
          <p:spPr>
            <a:xfrm>
              <a:off x="533400"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0" name="object 70"/>
            <p:cNvSpPr/>
            <p:nvPr/>
          </p:nvSpPr>
          <p:spPr>
            <a:xfrm>
              <a:off x="533400"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1" name="object 71"/>
            <p:cNvSpPr/>
            <p:nvPr/>
          </p:nvSpPr>
          <p:spPr>
            <a:xfrm>
              <a:off x="765352" y="344753"/>
              <a:ext cx="230504" cy="58419"/>
            </a:xfrm>
            <a:custGeom>
              <a:avLst/>
              <a:gdLst/>
              <a:ahLst/>
              <a:cxnLst/>
              <a:rect l="l" t="t" r="r" b="b"/>
              <a:pathLst>
                <a:path w="230505" h="58420">
                  <a:moveTo>
                    <a:pt x="230123" y="0"/>
                  </a:moveTo>
                  <a:lnTo>
                    <a:pt x="0" y="0"/>
                  </a:lnTo>
                  <a:lnTo>
                    <a:pt x="0" y="58216"/>
                  </a:lnTo>
                  <a:lnTo>
                    <a:pt x="230123" y="58216"/>
                  </a:lnTo>
                  <a:lnTo>
                    <a:pt x="230123"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2" name="object 72"/>
            <p:cNvSpPr/>
            <p:nvPr/>
          </p:nvSpPr>
          <p:spPr>
            <a:xfrm>
              <a:off x="765352" y="304774"/>
              <a:ext cx="230504" cy="8890"/>
            </a:xfrm>
            <a:custGeom>
              <a:avLst/>
              <a:gdLst/>
              <a:ahLst/>
              <a:cxnLst/>
              <a:rect l="l" t="t" r="r" b="b"/>
              <a:pathLst>
                <a:path w="230505" h="8889">
                  <a:moveTo>
                    <a:pt x="230123" y="0"/>
                  </a:moveTo>
                  <a:lnTo>
                    <a:pt x="0" y="0"/>
                  </a:lnTo>
                  <a:lnTo>
                    <a:pt x="0" y="8534"/>
                  </a:lnTo>
                  <a:lnTo>
                    <a:pt x="230123" y="8534"/>
                  </a:lnTo>
                  <a:lnTo>
                    <a:pt x="230123"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3" name="object 73"/>
            <p:cNvSpPr/>
            <p:nvPr/>
          </p:nvSpPr>
          <p:spPr>
            <a:xfrm>
              <a:off x="997000" y="344753"/>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4" name="object 74"/>
            <p:cNvSpPr/>
            <p:nvPr/>
          </p:nvSpPr>
          <p:spPr>
            <a:xfrm>
              <a:off x="997000" y="304774"/>
              <a:ext cx="230504" cy="8890"/>
            </a:xfrm>
            <a:custGeom>
              <a:avLst/>
              <a:gdLst/>
              <a:ahLst/>
              <a:cxnLst/>
              <a:rect l="l" t="t" r="r" b="b"/>
              <a:pathLst>
                <a:path w="230505"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5" name="object 75"/>
            <p:cNvSpPr/>
            <p:nvPr/>
          </p:nvSpPr>
          <p:spPr>
            <a:xfrm>
              <a:off x="1228648"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6" name="object 76"/>
            <p:cNvSpPr/>
            <p:nvPr/>
          </p:nvSpPr>
          <p:spPr>
            <a:xfrm>
              <a:off x="1228648"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7" name="object 77"/>
            <p:cNvSpPr/>
            <p:nvPr/>
          </p:nvSpPr>
          <p:spPr>
            <a:xfrm>
              <a:off x="1460246"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8" name="object 78"/>
            <p:cNvSpPr/>
            <p:nvPr/>
          </p:nvSpPr>
          <p:spPr>
            <a:xfrm>
              <a:off x="1460246"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9" name="object 79"/>
            <p:cNvSpPr/>
            <p:nvPr/>
          </p:nvSpPr>
          <p:spPr>
            <a:xfrm>
              <a:off x="1691894"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0" name="object 80"/>
            <p:cNvSpPr/>
            <p:nvPr/>
          </p:nvSpPr>
          <p:spPr>
            <a:xfrm>
              <a:off x="1691894"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1" name="object 81"/>
            <p:cNvSpPr/>
            <p:nvPr/>
          </p:nvSpPr>
          <p:spPr>
            <a:xfrm>
              <a:off x="1923541"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2" name="object 82"/>
            <p:cNvSpPr/>
            <p:nvPr/>
          </p:nvSpPr>
          <p:spPr>
            <a:xfrm>
              <a:off x="1923541"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3" name="object 83"/>
            <p:cNvSpPr/>
            <p:nvPr/>
          </p:nvSpPr>
          <p:spPr>
            <a:xfrm>
              <a:off x="2155189"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4" name="object 84"/>
            <p:cNvSpPr/>
            <p:nvPr/>
          </p:nvSpPr>
          <p:spPr>
            <a:xfrm>
              <a:off x="2155189"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5" name="object 85"/>
            <p:cNvSpPr/>
            <p:nvPr/>
          </p:nvSpPr>
          <p:spPr>
            <a:xfrm>
              <a:off x="2387219" y="344753"/>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6" name="object 86"/>
            <p:cNvSpPr/>
            <p:nvPr/>
          </p:nvSpPr>
          <p:spPr>
            <a:xfrm>
              <a:off x="2387219" y="304774"/>
              <a:ext cx="230504" cy="8890"/>
            </a:xfrm>
            <a:custGeom>
              <a:avLst/>
              <a:gdLst/>
              <a:ahLst/>
              <a:cxnLst/>
              <a:rect l="l" t="t" r="r" b="b"/>
              <a:pathLst>
                <a:path w="230505"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7" name="object 87"/>
            <p:cNvSpPr/>
            <p:nvPr/>
          </p:nvSpPr>
          <p:spPr>
            <a:xfrm>
              <a:off x="2618867" y="344753"/>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8" name="object 88"/>
            <p:cNvSpPr/>
            <p:nvPr/>
          </p:nvSpPr>
          <p:spPr>
            <a:xfrm>
              <a:off x="2618867" y="304774"/>
              <a:ext cx="230504" cy="8890"/>
            </a:xfrm>
            <a:custGeom>
              <a:avLst/>
              <a:gdLst/>
              <a:ahLst/>
              <a:cxnLst/>
              <a:rect l="l" t="t" r="r" b="b"/>
              <a:pathLst>
                <a:path w="230505"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9" name="object 89"/>
            <p:cNvSpPr/>
            <p:nvPr/>
          </p:nvSpPr>
          <p:spPr>
            <a:xfrm>
              <a:off x="2850514"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0" name="object 90"/>
            <p:cNvSpPr/>
            <p:nvPr/>
          </p:nvSpPr>
          <p:spPr>
            <a:xfrm>
              <a:off x="2850514"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1" name="object 91"/>
            <p:cNvSpPr/>
            <p:nvPr/>
          </p:nvSpPr>
          <p:spPr>
            <a:xfrm>
              <a:off x="3082163"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2" name="object 92"/>
            <p:cNvSpPr/>
            <p:nvPr/>
          </p:nvSpPr>
          <p:spPr>
            <a:xfrm>
              <a:off x="3082163"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3" name="object 93"/>
            <p:cNvSpPr/>
            <p:nvPr/>
          </p:nvSpPr>
          <p:spPr>
            <a:xfrm>
              <a:off x="3313810"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4" name="object 94"/>
            <p:cNvSpPr/>
            <p:nvPr/>
          </p:nvSpPr>
          <p:spPr>
            <a:xfrm>
              <a:off x="3313810"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5" name="object 95"/>
            <p:cNvSpPr/>
            <p:nvPr/>
          </p:nvSpPr>
          <p:spPr>
            <a:xfrm>
              <a:off x="3545458"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6" name="object 96"/>
            <p:cNvSpPr/>
            <p:nvPr/>
          </p:nvSpPr>
          <p:spPr>
            <a:xfrm>
              <a:off x="3545458"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7" name="object 97"/>
            <p:cNvSpPr/>
            <p:nvPr/>
          </p:nvSpPr>
          <p:spPr>
            <a:xfrm>
              <a:off x="3777107"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8" name="object 98"/>
            <p:cNvSpPr/>
            <p:nvPr/>
          </p:nvSpPr>
          <p:spPr>
            <a:xfrm>
              <a:off x="3777107"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9" name="object 99"/>
            <p:cNvSpPr/>
            <p:nvPr/>
          </p:nvSpPr>
          <p:spPr>
            <a:xfrm>
              <a:off x="4009009" y="344753"/>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0" name="object 100"/>
            <p:cNvSpPr/>
            <p:nvPr/>
          </p:nvSpPr>
          <p:spPr>
            <a:xfrm>
              <a:off x="4009009" y="304774"/>
              <a:ext cx="230504" cy="8890"/>
            </a:xfrm>
            <a:custGeom>
              <a:avLst/>
              <a:gdLst/>
              <a:ahLst/>
              <a:cxnLst/>
              <a:rect l="l" t="t" r="r" b="b"/>
              <a:pathLst>
                <a:path w="230504"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1" name="object 101"/>
            <p:cNvSpPr/>
            <p:nvPr/>
          </p:nvSpPr>
          <p:spPr>
            <a:xfrm>
              <a:off x="4240657" y="344753"/>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2" name="object 102"/>
            <p:cNvSpPr/>
            <p:nvPr/>
          </p:nvSpPr>
          <p:spPr>
            <a:xfrm>
              <a:off x="4240657" y="304774"/>
              <a:ext cx="230504" cy="8890"/>
            </a:xfrm>
            <a:custGeom>
              <a:avLst/>
              <a:gdLst/>
              <a:ahLst/>
              <a:cxnLst/>
              <a:rect l="l" t="t" r="r" b="b"/>
              <a:pathLst>
                <a:path w="230504"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3" name="object 103"/>
            <p:cNvSpPr/>
            <p:nvPr/>
          </p:nvSpPr>
          <p:spPr>
            <a:xfrm>
              <a:off x="4472304"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4" name="object 104"/>
            <p:cNvSpPr/>
            <p:nvPr/>
          </p:nvSpPr>
          <p:spPr>
            <a:xfrm>
              <a:off x="4472304"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5" name="object 105"/>
            <p:cNvSpPr/>
            <p:nvPr/>
          </p:nvSpPr>
          <p:spPr>
            <a:xfrm>
              <a:off x="4703953"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6" name="object 106"/>
            <p:cNvSpPr/>
            <p:nvPr/>
          </p:nvSpPr>
          <p:spPr>
            <a:xfrm>
              <a:off x="4703953"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7" name="object 107"/>
            <p:cNvSpPr/>
            <p:nvPr/>
          </p:nvSpPr>
          <p:spPr>
            <a:xfrm>
              <a:off x="4935601"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8" name="object 108"/>
            <p:cNvSpPr/>
            <p:nvPr/>
          </p:nvSpPr>
          <p:spPr>
            <a:xfrm>
              <a:off x="4935601"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9" name="object 109"/>
            <p:cNvSpPr/>
            <p:nvPr/>
          </p:nvSpPr>
          <p:spPr>
            <a:xfrm>
              <a:off x="5167248"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0" name="object 110"/>
            <p:cNvSpPr/>
            <p:nvPr/>
          </p:nvSpPr>
          <p:spPr>
            <a:xfrm>
              <a:off x="5167248"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1" name="object 111"/>
            <p:cNvSpPr/>
            <p:nvPr/>
          </p:nvSpPr>
          <p:spPr>
            <a:xfrm>
              <a:off x="5398896"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2" name="object 112"/>
            <p:cNvSpPr/>
            <p:nvPr/>
          </p:nvSpPr>
          <p:spPr>
            <a:xfrm>
              <a:off x="5398896"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3" name="object 113"/>
            <p:cNvSpPr/>
            <p:nvPr/>
          </p:nvSpPr>
          <p:spPr>
            <a:xfrm>
              <a:off x="5630926" y="344753"/>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4" name="object 114"/>
            <p:cNvSpPr/>
            <p:nvPr/>
          </p:nvSpPr>
          <p:spPr>
            <a:xfrm>
              <a:off x="5630926" y="304774"/>
              <a:ext cx="230504" cy="8890"/>
            </a:xfrm>
            <a:custGeom>
              <a:avLst/>
              <a:gdLst/>
              <a:ahLst/>
              <a:cxnLst/>
              <a:rect l="l" t="t" r="r" b="b"/>
              <a:pathLst>
                <a:path w="230504"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5" name="object 115"/>
            <p:cNvSpPr/>
            <p:nvPr/>
          </p:nvSpPr>
          <p:spPr>
            <a:xfrm>
              <a:off x="5862573" y="344753"/>
              <a:ext cx="231775" cy="58419"/>
            </a:xfrm>
            <a:custGeom>
              <a:avLst/>
              <a:gdLst/>
              <a:ahLst/>
              <a:cxnLst/>
              <a:rect l="l" t="t" r="r" b="b"/>
              <a:pathLst>
                <a:path w="231775" h="58420">
                  <a:moveTo>
                    <a:pt x="231648" y="0"/>
                  </a:moveTo>
                  <a:lnTo>
                    <a:pt x="0" y="0"/>
                  </a:lnTo>
                  <a:lnTo>
                    <a:pt x="0" y="58216"/>
                  </a:lnTo>
                  <a:lnTo>
                    <a:pt x="231648" y="58216"/>
                  </a:lnTo>
                  <a:lnTo>
                    <a:pt x="23164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6" name="object 116"/>
            <p:cNvSpPr/>
            <p:nvPr/>
          </p:nvSpPr>
          <p:spPr>
            <a:xfrm>
              <a:off x="5862573" y="304774"/>
              <a:ext cx="231775" cy="8890"/>
            </a:xfrm>
            <a:custGeom>
              <a:avLst/>
              <a:gdLst/>
              <a:ahLst/>
              <a:cxnLst/>
              <a:rect l="l" t="t" r="r" b="b"/>
              <a:pathLst>
                <a:path w="231775" h="8889">
                  <a:moveTo>
                    <a:pt x="231648" y="0"/>
                  </a:moveTo>
                  <a:lnTo>
                    <a:pt x="0" y="0"/>
                  </a:lnTo>
                  <a:lnTo>
                    <a:pt x="0" y="8534"/>
                  </a:lnTo>
                  <a:lnTo>
                    <a:pt x="231648" y="8534"/>
                  </a:lnTo>
                  <a:lnTo>
                    <a:pt x="23164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7" name="object 117"/>
            <p:cNvSpPr/>
            <p:nvPr/>
          </p:nvSpPr>
          <p:spPr>
            <a:xfrm>
              <a:off x="6095746" y="344753"/>
              <a:ext cx="232410" cy="58419"/>
            </a:xfrm>
            <a:custGeom>
              <a:avLst/>
              <a:gdLst/>
              <a:ahLst/>
              <a:cxnLst/>
              <a:rect l="l" t="t" r="r" b="b"/>
              <a:pathLst>
                <a:path w="232410"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8" name="object 118"/>
            <p:cNvSpPr/>
            <p:nvPr/>
          </p:nvSpPr>
          <p:spPr>
            <a:xfrm>
              <a:off x="6095746" y="304774"/>
              <a:ext cx="232410" cy="8890"/>
            </a:xfrm>
            <a:custGeom>
              <a:avLst/>
              <a:gdLst/>
              <a:ahLst/>
              <a:cxnLst/>
              <a:rect l="l" t="t" r="r" b="b"/>
              <a:pathLst>
                <a:path w="232410" h="8889">
                  <a:moveTo>
                    <a:pt x="231952" y="0"/>
                  </a:moveTo>
                  <a:lnTo>
                    <a:pt x="0" y="0"/>
                  </a:lnTo>
                  <a:lnTo>
                    <a:pt x="0" y="8534"/>
                  </a:lnTo>
                  <a:lnTo>
                    <a:pt x="231952" y="8534"/>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9" name="object 119"/>
            <p:cNvSpPr/>
            <p:nvPr/>
          </p:nvSpPr>
          <p:spPr>
            <a:xfrm>
              <a:off x="6328917" y="344753"/>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0" name="object 120"/>
            <p:cNvSpPr/>
            <p:nvPr/>
          </p:nvSpPr>
          <p:spPr>
            <a:xfrm>
              <a:off x="6328917" y="304774"/>
              <a:ext cx="232410" cy="8890"/>
            </a:xfrm>
            <a:custGeom>
              <a:avLst/>
              <a:gdLst/>
              <a:ahLst/>
              <a:cxnLst/>
              <a:rect l="l" t="t" r="r" b="b"/>
              <a:pathLst>
                <a:path w="232409" h="8889">
                  <a:moveTo>
                    <a:pt x="231952" y="0"/>
                  </a:moveTo>
                  <a:lnTo>
                    <a:pt x="0" y="0"/>
                  </a:lnTo>
                  <a:lnTo>
                    <a:pt x="0" y="8534"/>
                  </a:lnTo>
                  <a:lnTo>
                    <a:pt x="231952" y="8534"/>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1" name="object 121"/>
            <p:cNvSpPr/>
            <p:nvPr/>
          </p:nvSpPr>
          <p:spPr>
            <a:xfrm>
              <a:off x="6562090" y="344753"/>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2" name="object 122"/>
            <p:cNvSpPr/>
            <p:nvPr/>
          </p:nvSpPr>
          <p:spPr>
            <a:xfrm>
              <a:off x="6562090" y="304774"/>
              <a:ext cx="232410" cy="8890"/>
            </a:xfrm>
            <a:custGeom>
              <a:avLst/>
              <a:gdLst/>
              <a:ahLst/>
              <a:cxnLst/>
              <a:rect l="l" t="t" r="r" b="b"/>
              <a:pathLst>
                <a:path w="232409" h="8889">
                  <a:moveTo>
                    <a:pt x="231952" y="0"/>
                  </a:moveTo>
                  <a:lnTo>
                    <a:pt x="0" y="0"/>
                  </a:lnTo>
                  <a:lnTo>
                    <a:pt x="0" y="8534"/>
                  </a:lnTo>
                  <a:lnTo>
                    <a:pt x="231952" y="8534"/>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3" name="object 123"/>
            <p:cNvSpPr/>
            <p:nvPr/>
          </p:nvSpPr>
          <p:spPr>
            <a:xfrm>
              <a:off x="6795261" y="344753"/>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4" name="object 124"/>
            <p:cNvSpPr/>
            <p:nvPr/>
          </p:nvSpPr>
          <p:spPr>
            <a:xfrm>
              <a:off x="6795261" y="304774"/>
              <a:ext cx="232410" cy="8890"/>
            </a:xfrm>
            <a:custGeom>
              <a:avLst/>
              <a:gdLst/>
              <a:ahLst/>
              <a:cxnLst/>
              <a:rect l="l" t="t" r="r" b="b"/>
              <a:pathLst>
                <a:path w="232409" h="8889">
                  <a:moveTo>
                    <a:pt x="231952" y="0"/>
                  </a:moveTo>
                  <a:lnTo>
                    <a:pt x="0" y="0"/>
                  </a:lnTo>
                  <a:lnTo>
                    <a:pt x="0" y="8534"/>
                  </a:lnTo>
                  <a:lnTo>
                    <a:pt x="231952" y="8534"/>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5" name="object 125"/>
            <p:cNvSpPr/>
            <p:nvPr/>
          </p:nvSpPr>
          <p:spPr>
            <a:xfrm>
              <a:off x="7028434" y="344677"/>
              <a:ext cx="187960" cy="187960"/>
            </a:xfrm>
            <a:custGeom>
              <a:avLst/>
              <a:gdLst/>
              <a:ahLst/>
              <a:cxnLst/>
              <a:rect l="l" t="t" r="r" b="b"/>
              <a:pathLst>
                <a:path w="187959" h="187959">
                  <a:moveTo>
                    <a:pt x="187756" y="88"/>
                  </a:moveTo>
                  <a:lnTo>
                    <a:pt x="129159" y="0"/>
                  </a:lnTo>
                  <a:lnTo>
                    <a:pt x="0" y="88"/>
                  </a:lnTo>
                  <a:lnTo>
                    <a:pt x="0" y="58293"/>
                  </a:lnTo>
                  <a:lnTo>
                    <a:pt x="129159" y="58293"/>
                  </a:lnTo>
                  <a:lnTo>
                    <a:pt x="129159" y="187452"/>
                  </a:lnTo>
                  <a:lnTo>
                    <a:pt x="187680" y="187452"/>
                  </a:lnTo>
                  <a:lnTo>
                    <a:pt x="187680" y="58293"/>
                  </a:lnTo>
                  <a:lnTo>
                    <a:pt x="187756" y="88"/>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6" name="object 126"/>
            <p:cNvSpPr/>
            <p:nvPr/>
          </p:nvSpPr>
          <p:spPr>
            <a:xfrm>
              <a:off x="7028434" y="304773"/>
              <a:ext cx="227965" cy="198120"/>
            </a:xfrm>
            <a:custGeom>
              <a:avLst/>
              <a:gdLst/>
              <a:ahLst/>
              <a:cxnLst/>
              <a:rect l="l" t="t" r="r" b="b"/>
              <a:pathLst>
                <a:path w="227965" h="198120">
                  <a:moveTo>
                    <a:pt x="227304" y="188976"/>
                  </a:moveTo>
                  <a:lnTo>
                    <a:pt x="89535" y="188976"/>
                  </a:lnTo>
                  <a:lnTo>
                    <a:pt x="89535" y="197510"/>
                  </a:lnTo>
                  <a:lnTo>
                    <a:pt x="227304" y="197510"/>
                  </a:lnTo>
                  <a:lnTo>
                    <a:pt x="227304" y="188976"/>
                  </a:lnTo>
                  <a:close/>
                </a:path>
                <a:path w="227965" h="198120">
                  <a:moveTo>
                    <a:pt x="227355" y="25"/>
                  </a:moveTo>
                  <a:lnTo>
                    <a:pt x="89535" y="0"/>
                  </a:lnTo>
                  <a:lnTo>
                    <a:pt x="89535" y="8534"/>
                  </a:lnTo>
                  <a:lnTo>
                    <a:pt x="218821" y="8534"/>
                  </a:lnTo>
                  <a:lnTo>
                    <a:pt x="218821" y="139319"/>
                  </a:lnTo>
                  <a:lnTo>
                    <a:pt x="88328" y="139319"/>
                  </a:lnTo>
                  <a:lnTo>
                    <a:pt x="88328" y="0"/>
                  </a:lnTo>
                  <a:lnTo>
                    <a:pt x="79502" y="0"/>
                  </a:lnTo>
                  <a:lnTo>
                    <a:pt x="79502" y="139319"/>
                  </a:lnTo>
                  <a:lnTo>
                    <a:pt x="48412" y="139319"/>
                  </a:lnTo>
                  <a:lnTo>
                    <a:pt x="48412" y="8534"/>
                  </a:lnTo>
                  <a:lnTo>
                    <a:pt x="48463" y="0"/>
                  </a:lnTo>
                  <a:lnTo>
                    <a:pt x="0" y="0"/>
                  </a:lnTo>
                  <a:lnTo>
                    <a:pt x="0" y="8534"/>
                  </a:lnTo>
                  <a:lnTo>
                    <a:pt x="39878" y="8534"/>
                  </a:lnTo>
                  <a:lnTo>
                    <a:pt x="39878" y="139319"/>
                  </a:lnTo>
                  <a:lnTo>
                    <a:pt x="39878" y="147853"/>
                  </a:lnTo>
                  <a:lnTo>
                    <a:pt x="48412" y="147853"/>
                  </a:lnTo>
                  <a:lnTo>
                    <a:pt x="79502" y="147853"/>
                  </a:lnTo>
                  <a:lnTo>
                    <a:pt x="79502" y="197510"/>
                  </a:lnTo>
                  <a:lnTo>
                    <a:pt x="88328" y="197510"/>
                  </a:lnTo>
                  <a:lnTo>
                    <a:pt x="88328" y="147853"/>
                  </a:lnTo>
                  <a:lnTo>
                    <a:pt x="218821" y="147853"/>
                  </a:lnTo>
                  <a:lnTo>
                    <a:pt x="227317" y="147853"/>
                  </a:lnTo>
                  <a:lnTo>
                    <a:pt x="227355" y="25"/>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7" name="object 127"/>
            <p:cNvSpPr/>
            <p:nvPr/>
          </p:nvSpPr>
          <p:spPr>
            <a:xfrm>
              <a:off x="7157593" y="533348"/>
              <a:ext cx="59055" cy="9627235"/>
            </a:xfrm>
            <a:custGeom>
              <a:avLst/>
              <a:gdLst/>
              <a:ahLst/>
              <a:cxnLst/>
              <a:rect l="l" t="t" r="r" b="b"/>
              <a:pathLst>
                <a:path w="59054" h="9627235">
                  <a:moveTo>
                    <a:pt x="58521" y="9392463"/>
                  </a:moveTo>
                  <a:lnTo>
                    <a:pt x="0" y="9392463"/>
                  </a:lnTo>
                  <a:lnTo>
                    <a:pt x="0" y="9627159"/>
                  </a:lnTo>
                  <a:lnTo>
                    <a:pt x="58521" y="9627159"/>
                  </a:lnTo>
                  <a:lnTo>
                    <a:pt x="58521" y="9392463"/>
                  </a:lnTo>
                  <a:close/>
                </a:path>
                <a:path w="59054" h="9627235">
                  <a:moveTo>
                    <a:pt x="58521" y="9156243"/>
                  </a:moveTo>
                  <a:lnTo>
                    <a:pt x="0" y="9156243"/>
                  </a:lnTo>
                  <a:lnTo>
                    <a:pt x="0" y="9390939"/>
                  </a:lnTo>
                  <a:lnTo>
                    <a:pt x="58521" y="9390939"/>
                  </a:lnTo>
                  <a:lnTo>
                    <a:pt x="58521" y="9156243"/>
                  </a:lnTo>
                  <a:close/>
                </a:path>
                <a:path w="59054" h="9627235">
                  <a:moveTo>
                    <a:pt x="58521" y="8919718"/>
                  </a:moveTo>
                  <a:lnTo>
                    <a:pt x="0" y="8919718"/>
                  </a:lnTo>
                  <a:lnTo>
                    <a:pt x="0" y="9154719"/>
                  </a:lnTo>
                  <a:lnTo>
                    <a:pt x="58521" y="9154719"/>
                  </a:lnTo>
                  <a:lnTo>
                    <a:pt x="58521" y="8919718"/>
                  </a:lnTo>
                  <a:close/>
                </a:path>
                <a:path w="59054" h="9627235">
                  <a:moveTo>
                    <a:pt x="58521" y="8685022"/>
                  </a:moveTo>
                  <a:lnTo>
                    <a:pt x="0" y="8685022"/>
                  </a:lnTo>
                  <a:lnTo>
                    <a:pt x="0" y="8918499"/>
                  </a:lnTo>
                  <a:lnTo>
                    <a:pt x="58521" y="8918499"/>
                  </a:lnTo>
                  <a:lnTo>
                    <a:pt x="58521" y="8685022"/>
                  </a:lnTo>
                  <a:close/>
                </a:path>
                <a:path w="59054" h="9627235">
                  <a:moveTo>
                    <a:pt x="58521" y="8450326"/>
                  </a:moveTo>
                  <a:lnTo>
                    <a:pt x="0" y="8450326"/>
                  </a:lnTo>
                  <a:lnTo>
                    <a:pt x="0" y="8683803"/>
                  </a:lnTo>
                  <a:lnTo>
                    <a:pt x="58521" y="8683803"/>
                  </a:lnTo>
                  <a:lnTo>
                    <a:pt x="58521" y="8450326"/>
                  </a:lnTo>
                  <a:close/>
                </a:path>
                <a:path w="59054" h="9627235">
                  <a:moveTo>
                    <a:pt x="58521" y="8215630"/>
                  </a:moveTo>
                  <a:lnTo>
                    <a:pt x="0" y="8215630"/>
                  </a:lnTo>
                  <a:lnTo>
                    <a:pt x="0" y="8449107"/>
                  </a:lnTo>
                  <a:lnTo>
                    <a:pt x="58521" y="8449107"/>
                  </a:lnTo>
                  <a:lnTo>
                    <a:pt x="58521" y="8215630"/>
                  </a:lnTo>
                  <a:close/>
                </a:path>
                <a:path w="59054" h="9627235">
                  <a:moveTo>
                    <a:pt x="58521" y="7980934"/>
                  </a:moveTo>
                  <a:lnTo>
                    <a:pt x="0" y="7980934"/>
                  </a:lnTo>
                  <a:lnTo>
                    <a:pt x="0" y="8214411"/>
                  </a:lnTo>
                  <a:lnTo>
                    <a:pt x="58521" y="8214411"/>
                  </a:lnTo>
                  <a:lnTo>
                    <a:pt x="58521" y="7980934"/>
                  </a:lnTo>
                  <a:close/>
                </a:path>
                <a:path w="59054" h="9627235">
                  <a:moveTo>
                    <a:pt x="58521" y="7746251"/>
                  </a:moveTo>
                  <a:lnTo>
                    <a:pt x="0" y="7746251"/>
                  </a:lnTo>
                  <a:lnTo>
                    <a:pt x="0" y="7979715"/>
                  </a:lnTo>
                  <a:lnTo>
                    <a:pt x="58521" y="7979715"/>
                  </a:lnTo>
                  <a:lnTo>
                    <a:pt x="58521" y="7746251"/>
                  </a:lnTo>
                  <a:close/>
                </a:path>
                <a:path w="59054" h="9627235">
                  <a:moveTo>
                    <a:pt x="58521" y="7511605"/>
                  </a:moveTo>
                  <a:lnTo>
                    <a:pt x="0" y="7511605"/>
                  </a:lnTo>
                  <a:lnTo>
                    <a:pt x="0" y="7744765"/>
                  </a:lnTo>
                  <a:lnTo>
                    <a:pt x="58521" y="7744765"/>
                  </a:lnTo>
                  <a:lnTo>
                    <a:pt x="58521" y="7511605"/>
                  </a:lnTo>
                  <a:close/>
                </a:path>
                <a:path w="59054" h="9627235">
                  <a:moveTo>
                    <a:pt x="58521" y="7276897"/>
                  </a:moveTo>
                  <a:lnTo>
                    <a:pt x="0" y="7276897"/>
                  </a:lnTo>
                  <a:lnTo>
                    <a:pt x="0" y="7510069"/>
                  </a:lnTo>
                  <a:lnTo>
                    <a:pt x="58521" y="7510069"/>
                  </a:lnTo>
                  <a:lnTo>
                    <a:pt x="58521" y="7276897"/>
                  </a:lnTo>
                  <a:close/>
                </a:path>
                <a:path w="59054" h="9627235">
                  <a:moveTo>
                    <a:pt x="58521" y="7042201"/>
                  </a:moveTo>
                  <a:lnTo>
                    <a:pt x="0" y="7042201"/>
                  </a:lnTo>
                  <a:lnTo>
                    <a:pt x="0" y="7275373"/>
                  </a:lnTo>
                  <a:lnTo>
                    <a:pt x="58521" y="7275373"/>
                  </a:lnTo>
                  <a:lnTo>
                    <a:pt x="58521" y="7042201"/>
                  </a:lnTo>
                  <a:close/>
                </a:path>
                <a:path w="59054" h="9627235">
                  <a:moveTo>
                    <a:pt x="58521" y="6807200"/>
                  </a:moveTo>
                  <a:lnTo>
                    <a:pt x="0" y="6807200"/>
                  </a:lnTo>
                  <a:lnTo>
                    <a:pt x="0" y="7040677"/>
                  </a:lnTo>
                  <a:lnTo>
                    <a:pt x="58521" y="7040677"/>
                  </a:lnTo>
                  <a:lnTo>
                    <a:pt x="58521" y="6807200"/>
                  </a:lnTo>
                  <a:close/>
                </a:path>
                <a:path w="59054" h="9627235">
                  <a:moveTo>
                    <a:pt x="58521" y="6572504"/>
                  </a:moveTo>
                  <a:lnTo>
                    <a:pt x="0" y="6572504"/>
                  </a:lnTo>
                  <a:lnTo>
                    <a:pt x="0" y="6805981"/>
                  </a:lnTo>
                  <a:lnTo>
                    <a:pt x="58521" y="6805981"/>
                  </a:lnTo>
                  <a:lnTo>
                    <a:pt x="58521" y="6572504"/>
                  </a:lnTo>
                  <a:close/>
                </a:path>
                <a:path w="59054" h="9627235">
                  <a:moveTo>
                    <a:pt x="58521" y="6337808"/>
                  </a:moveTo>
                  <a:lnTo>
                    <a:pt x="0" y="6337808"/>
                  </a:lnTo>
                  <a:lnTo>
                    <a:pt x="0" y="6571285"/>
                  </a:lnTo>
                  <a:lnTo>
                    <a:pt x="58521" y="6571285"/>
                  </a:lnTo>
                  <a:lnTo>
                    <a:pt x="58521" y="6337808"/>
                  </a:lnTo>
                  <a:close/>
                </a:path>
                <a:path w="59054" h="9627235">
                  <a:moveTo>
                    <a:pt x="58521" y="6103112"/>
                  </a:moveTo>
                  <a:lnTo>
                    <a:pt x="0" y="6103112"/>
                  </a:lnTo>
                  <a:lnTo>
                    <a:pt x="0" y="6336589"/>
                  </a:lnTo>
                  <a:lnTo>
                    <a:pt x="58521" y="6336589"/>
                  </a:lnTo>
                  <a:lnTo>
                    <a:pt x="58521" y="6103112"/>
                  </a:lnTo>
                  <a:close/>
                </a:path>
                <a:path w="59054" h="9627235">
                  <a:moveTo>
                    <a:pt x="58521" y="5868416"/>
                  </a:moveTo>
                  <a:lnTo>
                    <a:pt x="0" y="5868416"/>
                  </a:lnTo>
                  <a:lnTo>
                    <a:pt x="0" y="6101893"/>
                  </a:lnTo>
                  <a:lnTo>
                    <a:pt x="58521" y="6101893"/>
                  </a:lnTo>
                  <a:lnTo>
                    <a:pt x="58521" y="5868416"/>
                  </a:lnTo>
                  <a:close/>
                </a:path>
                <a:path w="59054" h="9627235">
                  <a:moveTo>
                    <a:pt x="58521" y="5633720"/>
                  </a:moveTo>
                  <a:lnTo>
                    <a:pt x="0" y="5633720"/>
                  </a:lnTo>
                  <a:lnTo>
                    <a:pt x="0" y="5867197"/>
                  </a:lnTo>
                  <a:lnTo>
                    <a:pt x="58521" y="5867197"/>
                  </a:lnTo>
                  <a:lnTo>
                    <a:pt x="58521" y="5633720"/>
                  </a:lnTo>
                  <a:close/>
                </a:path>
                <a:path w="59054" h="9627235">
                  <a:moveTo>
                    <a:pt x="58521" y="5398948"/>
                  </a:moveTo>
                  <a:lnTo>
                    <a:pt x="0" y="5398948"/>
                  </a:lnTo>
                  <a:lnTo>
                    <a:pt x="0" y="5632120"/>
                  </a:lnTo>
                  <a:lnTo>
                    <a:pt x="58521" y="5632120"/>
                  </a:lnTo>
                  <a:lnTo>
                    <a:pt x="58521" y="5398948"/>
                  </a:lnTo>
                  <a:close/>
                </a:path>
                <a:path w="59054" h="9627235">
                  <a:moveTo>
                    <a:pt x="58521" y="5164252"/>
                  </a:moveTo>
                  <a:lnTo>
                    <a:pt x="0" y="5164252"/>
                  </a:lnTo>
                  <a:lnTo>
                    <a:pt x="0" y="5397424"/>
                  </a:lnTo>
                  <a:lnTo>
                    <a:pt x="58521" y="5397424"/>
                  </a:lnTo>
                  <a:lnTo>
                    <a:pt x="58521" y="5164252"/>
                  </a:lnTo>
                  <a:close/>
                </a:path>
                <a:path w="59054" h="9627235">
                  <a:moveTo>
                    <a:pt x="58521" y="4929556"/>
                  </a:moveTo>
                  <a:lnTo>
                    <a:pt x="0" y="4929556"/>
                  </a:lnTo>
                  <a:lnTo>
                    <a:pt x="0" y="5162728"/>
                  </a:lnTo>
                  <a:lnTo>
                    <a:pt x="58521" y="5162728"/>
                  </a:lnTo>
                  <a:lnTo>
                    <a:pt x="58521" y="4929556"/>
                  </a:lnTo>
                  <a:close/>
                </a:path>
                <a:path w="59054" h="9627235">
                  <a:moveTo>
                    <a:pt x="58521" y="4694555"/>
                  </a:moveTo>
                  <a:lnTo>
                    <a:pt x="0" y="4694555"/>
                  </a:lnTo>
                  <a:lnTo>
                    <a:pt x="0" y="4928032"/>
                  </a:lnTo>
                  <a:lnTo>
                    <a:pt x="58521" y="4928032"/>
                  </a:lnTo>
                  <a:lnTo>
                    <a:pt x="58521" y="4694555"/>
                  </a:lnTo>
                  <a:close/>
                </a:path>
                <a:path w="59054" h="9627235">
                  <a:moveTo>
                    <a:pt x="58521" y="4459859"/>
                  </a:moveTo>
                  <a:lnTo>
                    <a:pt x="0" y="4459859"/>
                  </a:lnTo>
                  <a:lnTo>
                    <a:pt x="0" y="4693336"/>
                  </a:lnTo>
                  <a:lnTo>
                    <a:pt x="58521" y="4693336"/>
                  </a:lnTo>
                  <a:lnTo>
                    <a:pt x="58521" y="4459859"/>
                  </a:lnTo>
                  <a:close/>
                </a:path>
                <a:path w="59054" h="9627235">
                  <a:moveTo>
                    <a:pt x="58521" y="4225163"/>
                  </a:moveTo>
                  <a:lnTo>
                    <a:pt x="0" y="4225163"/>
                  </a:lnTo>
                  <a:lnTo>
                    <a:pt x="0" y="4458640"/>
                  </a:lnTo>
                  <a:lnTo>
                    <a:pt x="58521" y="4458640"/>
                  </a:lnTo>
                  <a:lnTo>
                    <a:pt x="58521" y="4225163"/>
                  </a:lnTo>
                  <a:close/>
                </a:path>
                <a:path w="59054" h="9627235">
                  <a:moveTo>
                    <a:pt x="58521" y="3990467"/>
                  </a:moveTo>
                  <a:lnTo>
                    <a:pt x="0" y="3990467"/>
                  </a:lnTo>
                  <a:lnTo>
                    <a:pt x="0" y="4223944"/>
                  </a:lnTo>
                  <a:lnTo>
                    <a:pt x="58521" y="4223944"/>
                  </a:lnTo>
                  <a:lnTo>
                    <a:pt x="58521" y="3990467"/>
                  </a:lnTo>
                  <a:close/>
                </a:path>
                <a:path w="59054" h="9627235">
                  <a:moveTo>
                    <a:pt x="58521" y="3755771"/>
                  </a:moveTo>
                  <a:lnTo>
                    <a:pt x="0" y="3755771"/>
                  </a:lnTo>
                  <a:lnTo>
                    <a:pt x="0" y="3989247"/>
                  </a:lnTo>
                  <a:lnTo>
                    <a:pt x="58521" y="3989247"/>
                  </a:lnTo>
                  <a:lnTo>
                    <a:pt x="58521" y="3755771"/>
                  </a:lnTo>
                  <a:close/>
                </a:path>
                <a:path w="59054" h="9627235">
                  <a:moveTo>
                    <a:pt x="58521" y="3521075"/>
                  </a:moveTo>
                  <a:lnTo>
                    <a:pt x="0" y="3521075"/>
                  </a:lnTo>
                  <a:lnTo>
                    <a:pt x="0" y="3754551"/>
                  </a:lnTo>
                  <a:lnTo>
                    <a:pt x="58521" y="3754551"/>
                  </a:lnTo>
                  <a:lnTo>
                    <a:pt x="58521" y="3521075"/>
                  </a:lnTo>
                  <a:close/>
                </a:path>
                <a:path w="59054" h="9627235">
                  <a:moveTo>
                    <a:pt x="58521" y="3286429"/>
                  </a:moveTo>
                  <a:lnTo>
                    <a:pt x="0" y="3286429"/>
                  </a:lnTo>
                  <a:lnTo>
                    <a:pt x="0" y="3519614"/>
                  </a:lnTo>
                  <a:lnTo>
                    <a:pt x="58521" y="3519614"/>
                  </a:lnTo>
                  <a:lnTo>
                    <a:pt x="58521" y="3286429"/>
                  </a:lnTo>
                  <a:close/>
                </a:path>
                <a:path w="59054" h="9627235">
                  <a:moveTo>
                    <a:pt x="58521" y="3051733"/>
                  </a:moveTo>
                  <a:lnTo>
                    <a:pt x="0" y="3051733"/>
                  </a:lnTo>
                  <a:lnTo>
                    <a:pt x="0" y="3284905"/>
                  </a:lnTo>
                  <a:lnTo>
                    <a:pt x="58521" y="3284905"/>
                  </a:lnTo>
                  <a:lnTo>
                    <a:pt x="58521" y="3051733"/>
                  </a:lnTo>
                  <a:close/>
                </a:path>
                <a:path w="59054" h="9627235">
                  <a:moveTo>
                    <a:pt x="58521" y="2817037"/>
                  </a:moveTo>
                  <a:lnTo>
                    <a:pt x="0" y="2817037"/>
                  </a:lnTo>
                  <a:lnTo>
                    <a:pt x="0" y="3050209"/>
                  </a:lnTo>
                  <a:lnTo>
                    <a:pt x="58521" y="3050209"/>
                  </a:lnTo>
                  <a:lnTo>
                    <a:pt x="58521" y="2817037"/>
                  </a:lnTo>
                  <a:close/>
                </a:path>
                <a:path w="59054" h="9627235">
                  <a:moveTo>
                    <a:pt x="58521" y="2582037"/>
                  </a:moveTo>
                  <a:lnTo>
                    <a:pt x="0" y="2582037"/>
                  </a:lnTo>
                  <a:lnTo>
                    <a:pt x="0" y="2815513"/>
                  </a:lnTo>
                  <a:lnTo>
                    <a:pt x="58521" y="2815513"/>
                  </a:lnTo>
                  <a:lnTo>
                    <a:pt x="58521" y="2582037"/>
                  </a:lnTo>
                  <a:close/>
                </a:path>
                <a:path w="59054" h="9627235">
                  <a:moveTo>
                    <a:pt x="58521" y="2347341"/>
                  </a:moveTo>
                  <a:lnTo>
                    <a:pt x="0" y="2347341"/>
                  </a:lnTo>
                  <a:lnTo>
                    <a:pt x="0" y="2580817"/>
                  </a:lnTo>
                  <a:lnTo>
                    <a:pt x="58521" y="2580817"/>
                  </a:lnTo>
                  <a:lnTo>
                    <a:pt x="58521" y="2347341"/>
                  </a:lnTo>
                  <a:close/>
                </a:path>
                <a:path w="59054" h="9627235">
                  <a:moveTo>
                    <a:pt x="58521" y="2112645"/>
                  </a:moveTo>
                  <a:lnTo>
                    <a:pt x="0" y="2112645"/>
                  </a:lnTo>
                  <a:lnTo>
                    <a:pt x="0" y="2346121"/>
                  </a:lnTo>
                  <a:lnTo>
                    <a:pt x="58521" y="2346121"/>
                  </a:lnTo>
                  <a:lnTo>
                    <a:pt x="58521" y="2112645"/>
                  </a:lnTo>
                  <a:close/>
                </a:path>
                <a:path w="59054" h="9627235">
                  <a:moveTo>
                    <a:pt x="58521" y="1877949"/>
                  </a:moveTo>
                  <a:lnTo>
                    <a:pt x="0" y="1877949"/>
                  </a:lnTo>
                  <a:lnTo>
                    <a:pt x="0" y="2111425"/>
                  </a:lnTo>
                  <a:lnTo>
                    <a:pt x="58521" y="2111425"/>
                  </a:lnTo>
                  <a:lnTo>
                    <a:pt x="58521" y="1877949"/>
                  </a:lnTo>
                  <a:close/>
                </a:path>
                <a:path w="59054" h="9627235">
                  <a:moveTo>
                    <a:pt x="58521" y="1643253"/>
                  </a:moveTo>
                  <a:lnTo>
                    <a:pt x="0" y="1643253"/>
                  </a:lnTo>
                  <a:lnTo>
                    <a:pt x="0" y="1876729"/>
                  </a:lnTo>
                  <a:lnTo>
                    <a:pt x="58521" y="1876729"/>
                  </a:lnTo>
                  <a:lnTo>
                    <a:pt x="58521" y="1643253"/>
                  </a:lnTo>
                  <a:close/>
                </a:path>
                <a:path w="59054" h="9627235">
                  <a:moveTo>
                    <a:pt x="58521" y="1408557"/>
                  </a:moveTo>
                  <a:lnTo>
                    <a:pt x="0" y="1408557"/>
                  </a:lnTo>
                  <a:lnTo>
                    <a:pt x="0" y="1642033"/>
                  </a:lnTo>
                  <a:lnTo>
                    <a:pt x="58521" y="1642033"/>
                  </a:lnTo>
                  <a:lnTo>
                    <a:pt x="58521" y="1408557"/>
                  </a:lnTo>
                  <a:close/>
                </a:path>
                <a:path w="59054" h="9627235">
                  <a:moveTo>
                    <a:pt x="58521" y="1173784"/>
                  </a:moveTo>
                  <a:lnTo>
                    <a:pt x="0" y="1173784"/>
                  </a:lnTo>
                  <a:lnTo>
                    <a:pt x="0" y="1406956"/>
                  </a:lnTo>
                  <a:lnTo>
                    <a:pt x="58521" y="1406956"/>
                  </a:lnTo>
                  <a:lnTo>
                    <a:pt x="58521" y="1173784"/>
                  </a:lnTo>
                  <a:close/>
                </a:path>
                <a:path w="59054" h="9627235">
                  <a:moveTo>
                    <a:pt x="58521" y="939088"/>
                  </a:moveTo>
                  <a:lnTo>
                    <a:pt x="0" y="939088"/>
                  </a:lnTo>
                  <a:lnTo>
                    <a:pt x="0" y="1172260"/>
                  </a:lnTo>
                  <a:lnTo>
                    <a:pt x="58521" y="1172260"/>
                  </a:lnTo>
                  <a:lnTo>
                    <a:pt x="58521" y="939088"/>
                  </a:lnTo>
                  <a:close/>
                </a:path>
                <a:path w="59054" h="9627235">
                  <a:moveTo>
                    <a:pt x="58521" y="704392"/>
                  </a:moveTo>
                  <a:lnTo>
                    <a:pt x="0" y="704392"/>
                  </a:lnTo>
                  <a:lnTo>
                    <a:pt x="0" y="937564"/>
                  </a:lnTo>
                  <a:lnTo>
                    <a:pt x="58521" y="937564"/>
                  </a:lnTo>
                  <a:lnTo>
                    <a:pt x="58521" y="704392"/>
                  </a:lnTo>
                  <a:close/>
                </a:path>
                <a:path w="59054" h="9627235">
                  <a:moveTo>
                    <a:pt x="58521" y="469696"/>
                  </a:moveTo>
                  <a:lnTo>
                    <a:pt x="0" y="469696"/>
                  </a:lnTo>
                  <a:lnTo>
                    <a:pt x="0" y="702868"/>
                  </a:lnTo>
                  <a:lnTo>
                    <a:pt x="58521" y="702868"/>
                  </a:lnTo>
                  <a:lnTo>
                    <a:pt x="58521" y="469696"/>
                  </a:lnTo>
                  <a:close/>
                </a:path>
                <a:path w="59054" h="9627235">
                  <a:moveTo>
                    <a:pt x="58521" y="234696"/>
                  </a:moveTo>
                  <a:lnTo>
                    <a:pt x="0" y="234696"/>
                  </a:lnTo>
                  <a:lnTo>
                    <a:pt x="0" y="468172"/>
                  </a:lnTo>
                  <a:lnTo>
                    <a:pt x="58521" y="468172"/>
                  </a:lnTo>
                  <a:lnTo>
                    <a:pt x="58521" y="234696"/>
                  </a:lnTo>
                  <a:close/>
                </a:path>
                <a:path w="59054" h="9627235">
                  <a:moveTo>
                    <a:pt x="58521" y="0"/>
                  </a:moveTo>
                  <a:lnTo>
                    <a:pt x="0" y="0"/>
                  </a:lnTo>
                  <a:lnTo>
                    <a:pt x="0" y="233476"/>
                  </a:lnTo>
                  <a:lnTo>
                    <a:pt x="58521" y="233476"/>
                  </a:lnTo>
                  <a:lnTo>
                    <a:pt x="58521"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8" name="object 128"/>
            <p:cNvSpPr/>
            <p:nvPr/>
          </p:nvSpPr>
          <p:spPr>
            <a:xfrm>
              <a:off x="7247255" y="493724"/>
              <a:ext cx="8890" cy="9716770"/>
            </a:xfrm>
            <a:custGeom>
              <a:avLst/>
              <a:gdLst/>
              <a:ahLst/>
              <a:cxnLst/>
              <a:rect l="l" t="t" r="r" b="b"/>
              <a:pathLst>
                <a:path w="8890" h="9716770">
                  <a:moveTo>
                    <a:pt x="0" y="9716465"/>
                  </a:moveTo>
                  <a:lnTo>
                    <a:pt x="8534" y="9716465"/>
                  </a:lnTo>
                  <a:lnTo>
                    <a:pt x="8534" y="0"/>
                  </a:lnTo>
                  <a:lnTo>
                    <a:pt x="0" y="0"/>
                  </a:lnTo>
                  <a:lnTo>
                    <a:pt x="0" y="9716465"/>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9" name="object 129"/>
            <p:cNvSpPr/>
            <p:nvPr/>
          </p:nvSpPr>
          <p:spPr>
            <a:xfrm>
              <a:off x="344728" y="533348"/>
              <a:ext cx="58419" cy="9627235"/>
            </a:xfrm>
            <a:custGeom>
              <a:avLst/>
              <a:gdLst/>
              <a:ahLst/>
              <a:cxnLst/>
              <a:rect l="l" t="t" r="r" b="b"/>
              <a:pathLst>
                <a:path w="58420" h="9627235">
                  <a:moveTo>
                    <a:pt x="58204" y="9392463"/>
                  </a:moveTo>
                  <a:lnTo>
                    <a:pt x="0" y="9392463"/>
                  </a:lnTo>
                  <a:lnTo>
                    <a:pt x="0" y="9627159"/>
                  </a:lnTo>
                  <a:lnTo>
                    <a:pt x="58204" y="9627159"/>
                  </a:lnTo>
                  <a:lnTo>
                    <a:pt x="58204" y="9392463"/>
                  </a:lnTo>
                  <a:close/>
                </a:path>
                <a:path w="58420" h="9627235">
                  <a:moveTo>
                    <a:pt x="58204" y="9156243"/>
                  </a:moveTo>
                  <a:lnTo>
                    <a:pt x="0" y="9156243"/>
                  </a:lnTo>
                  <a:lnTo>
                    <a:pt x="0" y="9390939"/>
                  </a:lnTo>
                  <a:lnTo>
                    <a:pt x="58204" y="9390939"/>
                  </a:lnTo>
                  <a:lnTo>
                    <a:pt x="58204" y="9156243"/>
                  </a:lnTo>
                  <a:close/>
                </a:path>
                <a:path w="58420" h="9627235">
                  <a:moveTo>
                    <a:pt x="58204" y="8919718"/>
                  </a:moveTo>
                  <a:lnTo>
                    <a:pt x="0" y="8919718"/>
                  </a:lnTo>
                  <a:lnTo>
                    <a:pt x="0" y="9154719"/>
                  </a:lnTo>
                  <a:lnTo>
                    <a:pt x="58204" y="9154719"/>
                  </a:lnTo>
                  <a:lnTo>
                    <a:pt x="58204" y="8919718"/>
                  </a:lnTo>
                  <a:close/>
                </a:path>
                <a:path w="58420" h="9627235">
                  <a:moveTo>
                    <a:pt x="58204" y="8685022"/>
                  </a:moveTo>
                  <a:lnTo>
                    <a:pt x="0" y="8685022"/>
                  </a:lnTo>
                  <a:lnTo>
                    <a:pt x="0" y="8918499"/>
                  </a:lnTo>
                  <a:lnTo>
                    <a:pt x="58204" y="8918499"/>
                  </a:lnTo>
                  <a:lnTo>
                    <a:pt x="58204" y="8685022"/>
                  </a:lnTo>
                  <a:close/>
                </a:path>
                <a:path w="58420" h="9627235">
                  <a:moveTo>
                    <a:pt x="58204" y="8450326"/>
                  </a:moveTo>
                  <a:lnTo>
                    <a:pt x="0" y="8450326"/>
                  </a:lnTo>
                  <a:lnTo>
                    <a:pt x="0" y="8683803"/>
                  </a:lnTo>
                  <a:lnTo>
                    <a:pt x="58204" y="8683803"/>
                  </a:lnTo>
                  <a:lnTo>
                    <a:pt x="58204" y="8450326"/>
                  </a:lnTo>
                  <a:close/>
                </a:path>
                <a:path w="58420" h="9627235">
                  <a:moveTo>
                    <a:pt x="58204" y="8215630"/>
                  </a:moveTo>
                  <a:lnTo>
                    <a:pt x="0" y="8215630"/>
                  </a:lnTo>
                  <a:lnTo>
                    <a:pt x="0" y="8449107"/>
                  </a:lnTo>
                  <a:lnTo>
                    <a:pt x="58204" y="8449107"/>
                  </a:lnTo>
                  <a:lnTo>
                    <a:pt x="58204" y="8215630"/>
                  </a:lnTo>
                  <a:close/>
                </a:path>
                <a:path w="58420" h="9627235">
                  <a:moveTo>
                    <a:pt x="58204" y="7980934"/>
                  </a:moveTo>
                  <a:lnTo>
                    <a:pt x="0" y="7980934"/>
                  </a:lnTo>
                  <a:lnTo>
                    <a:pt x="0" y="8214411"/>
                  </a:lnTo>
                  <a:lnTo>
                    <a:pt x="58204" y="8214411"/>
                  </a:lnTo>
                  <a:lnTo>
                    <a:pt x="58204" y="7980934"/>
                  </a:lnTo>
                  <a:close/>
                </a:path>
                <a:path w="58420" h="9627235">
                  <a:moveTo>
                    <a:pt x="58204" y="7746251"/>
                  </a:moveTo>
                  <a:lnTo>
                    <a:pt x="0" y="7746251"/>
                  </a:lnTo>
                  <a:lnTo>
                    <a:pt x="0" y="7979715"/>
                  </a:lnTo>
                  <a:lnTo>
                    <a:pt x="58204" y="7979715"/>
                  </a:lnTo>
                  <a:lnTo>
                    <a:pt x="58204" y="7746251"/>
                  </a:lnTo>
                  <a:close/>
                </a:path>
                <a:path w="58420" h="9627235">
                  <a:moveTo>
                    <a:pt x="58204" y="7511605"/>
                  </a:moveTo>
                  <a:lnTo>
                    <a:pt x="0" y="7511605"/>
                  </a:lnTo>
                  <a:lnTo>
                    <a:pt x="0" y="7744765"/>
                  </a:lnTo>
                  <a:lnTo>
                    <a:pt x="58204" y="7744765"/>
                  </a:lnTo>
                  <a:lnTo>
                    <a:pt x="58204" y="7511605"/>
                  </a:lnTo>
                  <a:close/>
                </a:path>
                <a:path w="58420" h="9627235">
                  <a:moveTo>
                    <a:pt x="58204" y="7276897"/>
                  </a:moveTo>
                  <a:lnTo>
                    <a:pt x="0" y="7276897"/>
                  </a:lnTo>
                  <a:lnTo>
                    <a:pt x="0" y="7510069"/>
                  </a:lnTo>
                  <a:lnTo>
                    <a:pt x="58204" y="7510069"/>
                  </a:lnTo>
                  <a:lnTo>
                    <a:pt x="58204" y="7276897"/>
                  </a:lnTo>
                  <a:close/>
                </a:path>
                <a:path w="58420" h="9627235">
                  <a:moveTo>
                    <a:pt x="58204" y="7042201"/>
                  </a:moveTo>
                  <a:lnTo>
                    <a:pt x="0" y="7042201"/>
                  </a:lnTo>
                  <a:lnTo>
                    <a:pt x="0" y="7275373"/>
                  </a:lnTo>
                  <a:lnTo>
                    <a:pt x="58204" y="7275373"/>
                  </a:lnTo>
                  <a:lnTo>
                    <a:pt x="58204" y="7042201"/>
                  </a:lnTo>
                  <a:close/>
                </a:path>
                <a:path w="58420" h="9627235">
                  <a:moveTo>
                    <a:pt x="58204" y="6807200"/>
                  </a:moveTo>
                  <a:lnTo>
                    <a:pt x="0" y="6807200"/>
                  </a:lnTo>
                  <a:lnTo>
                    <a:pt x="0" y="7040677"/>
                  </a:lnTo>
                  <a:lnTo>
                    <a:pt x="58204" y="7040677"/>
                  </a:lnTo>
                  <a:lnTo>
                    <a:pt x="58204" y="6807200"/>
                  </a:lnTo>
                  <a:close/>
                </a:path>
                <a:path w="58420" h="9627235">
                  <a:moveTo>
                    <a:pt x="58204" y="6572504"/>
                  </a:moveTo>
                  <a:lnTo>
                    <a:pt x="0" y="6572504"/>
                  </a:lnTo>
                  <a:lnTo>
                    <a:pt x="0" y="6805981"/>
                  </a:lnTo>
                  <a:lnTo>
                    <a:pt x="58204" y="6805981"/>
                  </a:lnTo>
                  <a:lnTo>
                    <a:pt x="58204" y="6572504"/>
                  </a:lnTo>
                  <a:close/>
                </a:path>
                <a:path w="58420" h="9627235">
                  <a:moveTo>
                    <a:pt x="58204" y="6337808"/>
                  </a:moveTo>
                  <a:lnTo>
                    <a:pt x="0" y="6337808"/>
                  </a:lnTo>
                  <a:lnTo>
                    <a:pt x="0" y="6571285"/>
                  </a:lnTo>
                  <a:lnTo>
                    <a:pt x="58204" y="6571285"/>
                  </a:lnTo>
                  <a:lnTo>
                    <a:pt x="58204" y="6337808"/>
                  </a:lnTo>
                  <a:close/>
                </a:path>
                <a:path w="58420" h="9627235">
                  <a:moveTo>
                    <a:pt x="58204" y="6103112"/>
                  </a:moveTo>
                  <a:lnTo>
                    <a:pt x="0" y="6103112"/>
                  </a:lnTo>
                  <a:lnTo>
                    <a:pt x="0" y="6336589"/>
                  </a:lnTo>
                  <a:lnTo>
                    <a:pt x="58204" y="6336589"/>
                  </a:lnTo>
                  <a:lnTo>
                    <a:pt x="58204" y="6103112"/>
                  </a:lnTo>
                  <a:close/>
                </a:path>
                <a:path w="58420" h="9627235">
                  <a:moveTo>
                    <a:pt x="58204" y="5868416"/>
                  </a:moveTo>
                  <a:lnTo>
                    <a:pt x="0" y="5868416"/>
                  </a:lnTo>
                  <a:lnTo>
                    <a:pt x="0" y="6101893"/>
                  </a:lnTo>
                  <a:lnTo>
                    <a:pt x="58204" y="6101893"/>
                  </a:lnTo>
                  <a:lnTo>
                    <a:pt x="58204" y="5868416"/>
                  </a:lnTo>
                  <a:close/>
                </a:path>
                <a:path w="58420" h="9627235">
                  <a:moveTo>
                    <a:pt x="58204" y="5633720"/>
                  </a:moveTo>
                  <a:lnTo>
                    <a:pt x="0" y="5633720"/>
                  </a:lnTo>
                  <a:lnTo>
                    <a:pt x="0" y="5867197"/>
                  </a:lnTo>
                  <a:lnTo>
                    <a:pt x="58204" y="5867197"/>
                  </a:lnTo>
                  <a:lnTo>
                    <a:pt x="58204" y="5633720"/>
                  </a:lnTo>
                  <a:close/>
                </a:path>
                <a:path w="58420" h="9627235">
                  <a:moveTo>
                    <a:pt x="58204" y="5398948"/>
                  </a:moveTo>
                  <a:lnTo>
                    <a:pt x="0" y="5398948"/>
                  </a:lnTo>
                  <a:lnTo>
                    <a:pt x="0" y="5632120"/>
                  </a:lnTo>
                  <a:lnTo>
                    <a:pt x="58204" y="5632120"/>
                  </a:lnTo>
                  <a:lnTo>
                    <a:pt x="58204" y="5398948"/>
                  </a:lnTo>
                  <a:close/>
                </a:path>
                <a:path w="58420" h="9627235">
                  <a:moveTo>
                    <a:pt x="58204" y="5164252"/>
                  </a:moveTo>
                  <a:lnTo>
                    <a:pt x="0" y="5164252"/>
                  </a:lnTo>
                  <a:lnTo>
                    <a:pt x="0" y="5397424"/>
                  </a:lnTo>
                  <a:lnTo>
                    <a:pt x="58204" y="5397424"/>
                  </a:lnTo>
                  <a:lnTo>
                    <a:pt x="58204" y="5164252"/>
                  </a:lnTo>
                  <a:close/>
                </a:path>
                <a:path w="58420" h="9627235">
                  <a:moveTo>
                    <a:pt x="58204" y="4929556"/>
                  </a:moveTo>
                  <a:lnTo>
                    <a:pt x="0" y="4929556"/>
                  </a:lnTo>
                  <a:lnTo>
                    <a:pt x="0" y="5162728"/>
                  </a:lnTo>
                  <a:lnTo>
                    <a:pt x="58204" y="5162728"/>
                  </a:lnTo>
                  <a:lnTo>
                    <a:pt x="58204" y="4929556"/>
                  </a:lnTo>
                  <a:close/>
                </a:path>
                <a:path w="58420" h="9627235">
                  <a:moveTo>
                    <a:pt x="58204" y="4694555"/>
                  </a:moveTo>
                  <a:lnTo>
                    <a:pt x="0" y="4694555"/>
                  </a:lnTo>
                  <a:lnTo>
                    <a:pt x="0" y="4928032"/>
                  </a:lnTo>
                  <a:lnTo>
                    <a:pt x="58204" y="4928032"/>
                  </a:lnTo>
                  <a:lnTo>
                    <a:pt x="58204" y="4694555"/>
                  </a:lnTo>
                  <a:close/>
                </a:path>
                <a:path w="58420" h="9627235">
                  <a:moveTo>
                    <a:pt x="58204" y="4459859"/>
                  </a:moveTo>
                  <a:lnTo>
                    <a:pt x="0" y="4459859"/>
                  </a:lnTo>
                  <a:lnTo>
                    <a:pt x="0" y="4693336"/>
                  </a:lnTo>
                  <a:lnTo>
                    <a:pt x="58204" y="4693336"/>
                  </a:lnTo>
                  <a:lnTo>
                    <a:pt x="58204" y="4459859"/>
                  </a:lnTo>
                  <a:close/>
                </a:path>
                <a:path w="58420" h="9627235">
                  <a:moveTo>
                    <a:pt x="58204" y="4225163"/>
                  </a:moveTo>
                  <a:lnTo>
                    <a:pt x="0" y="4225163"/>
                  </a:lnTo>
                  <a:lnTo>
                    <a:pt x="0" y="4458640"/>
                  </a:lnTo>
                  <a:lnTo>
                    <a:pt x="58204" y="4458640"/>
                  </a:lnTo>
                  <a:lnTo>
                    <a:pt x="58204" y="4225163"/>
                  </a:lnTo>
                  <a:close/>
                </a:path>
                <a:path w="58420" h="9627235">
                  <a:moveTo>
                    <a:pt x="58204" y="3990467"/>
                  </a:moveTo>
                  <a:lnTo>
                    <a:pt x="0" y="3990467"/>
                  </a:lnTo>
                  <a:lnTo>
                    <a:pt x="0" y="4223944"/>
                  </a:lnTo>
                  <a:lnTo>
                    <a:pt x="58204" y="4223944"/>
                  </a:lnTo>
                  <a:lnTo>
                    <a:pt x="58204" y="3990467"/>
                  </a:lnTo>
                  <a:close/>
                </a:path>
                <a:path w="58420" h="9627235">
                  <a:moveTo>
                    <a:pt x="58204" y="3755771"/>
                  </a:moveTo>
                  <a:lnTo>
                    <a:pt x="0" y="3755771"/>
                  </a:lnTo>
                  <a:lnTo>
                    <a:pt x="0" y="3989247"/>
                  </a:lnTo>
                  <a:lnTo>
                    <a:pt x="58204" y="3989247"/>
                  </a:lnTo>
                  <a:lnTo>
                    <a:pt x="58204" y="3755771"/>
                  </a:lnTo>
                  <a:close/>
                </a:path>
                <a:path w="58420" h="9627235">
                  <a:moveTo>
                    <a:pt x="58204" y="3521075"/>
                  </a:moveTo>
                  <a:lnTo>
                    <a:pt x="0" y="3521075"/>
                  </a:lnTo>
                  <a:lnTo>
                    <a:pt x="0" y="3754551"/>
                  </a:lnTo>
                  <a:lnTo>
                    <a:pt x="58204" y="3754551"/>
                  </a:lnTo>
                  <a:lnTo>
                    <a:pt x="58204" y="3521075"/>
                  </a:lnTo>
                  <a:close/>
                </a:path>
                <a:path w="58420" h="9627235">
                  <a:moveTo>
                    <a:pt x="58204" y="3286429"/>
                  </a:moveTo>
                  <a:lnTo>
                    <a:pt x="0" y="3286429"/>
                  </a:lnTo>
                  <a:lnTo>
                    <a:pt x="0" y="3519614"/>
                  </a:lnTo>
                  <a:lnTo>
                    <a:pt x="58204" y="3519614"/>
                  </a:lnTo>
                  <a:lnTo>
                    <a:pt x="58204" y="3286429"/>
                  </a:lnTo>
                  <a:close/>
                </a:path>
                <a:path w="58420" h="9627235">
                  <a:moveTo>
                    <a:pt x="58204" y="3051733"/>
                  </a:moveTo>
                  <a:lnTo>
                    <a:pt x="0" y="3051733"/>
                  </a:lnTo>
                  <a:lnTo>
                    <a:pt x="0" y="3284905"/>
                  </a:lnTo>
                  <a:lnTo>
                    <a:pt x="58204" y="3284905"/>
                  </a:lnTo>
                  <a:lnTo>
                    <a:pt x="58204" y="3051733"/>
                  </a:lnTo>
                  <a:close/>
                </a:path>
                <a:path w="58420" h="9627235">
                  <a:moveTo>
                    <a:pt x="58204" y="2817037"/>
                  </a:moveTo>
                  <a:lnTo>
                    <a:pt x="0" y="2817037"/>
                  </a:lnTo>
                  <a:lnTo>
                    <a:pt x="0" y="3050209"/>
                  </a:lnTo>
                  <a:lnTo>
                    <a:pt x="58204" y="3050209"/>
                  </a:lnTo>
                  <a:lnTo>
                    <a:pt x="58204" y="2817037"/>
                  </a:lnTo>
                  <a:close/>
                </a:path>
                <a:path w="58420" h="9627235">
                  <a:moveTo>
                    <a:pt x="58204" y="2582037"/>
                  </a:moveTo>
                  <a:lnTo>
                    <a:pt x="0" y="2582037"/>
                  </a:lnTo>
                  <a:lnTo>
                    <a:pt x="0" y="2815513"/>
                  </a:lnTo>
                  <a:lnTo>
                    <a:pt x="58204" y="2815513"/>
                  </a:lnTo>
                  <a:lnTo>
                    <a:pt x="58204" y="2582037"/>
                  </a:lnTo>
                  <a:close/>
                </a:path>
                <a:path w="58420" h="9627235">
                  <a:moveTo>
                    <a:pt x="58204" y="2347341"/>
                  </a:moveTo>
                  <a:lnTo>
                    <a:pt x="0" y="2347341"/>
                  </a:lnTo>
                  <a:lnTo>
                    <a:pt x="0" y="2580817"/>
                  </a:lnTo>
                  <a:lnTo>
                    <a:pt x="58204" y="2580817"/>
                  </a:lnTo>
                  <a:lnTo>
                    <a:pt x="58204" y="2347341"/>
                  </a:lnTo>
                  <a:close/>
                </a:path>
                <a:path w="58420" h="9627235">
                  <a:moveTo>
                    <a:pt x="58204" y="2112645"/>
                  </a:moveTo>
                  <a:lnTo>
                    <a:pt x="0" y="2112645"/>
                  </a:lnTo>
                  <a:lnTo>
                    <a:pt x="0" y="2346121"/>
                  </a:lnTo>
                  <a:lnTo>
                    <a:pt x="58204" y="2346121"/>
                  </a:lnTo>
                  <a:lnTo>
                    <a:pt x="58204" y="2112645"/>
                  </a:lnTo>
                  <a:close/>
                </a:path>
                <a:path w="58420" h="9627235">
                  <a:moveTo>
                    <a:pt x="58204" y="1877949"/>
                  </a:moveTo>
                  <a:lnTo>
                    <a:pt x="0" y="1877949"/>
                  </a:lnTo>
                  <a:lnTo>
                    <a:pt x="0" y="2111425"/>
                  </a:lnTo>
                  <a:lnTo>
                    <a:pt x="58204" y="2111425"/>
                  </a:lnTo>
                  <a:lnTo>
                    <a:pt x="58204" y="1877949"/>
                  </a:lnTo>
                  <a:close/>
                </a:path>
                <a:path w="58420" h="9627235">
                  <a:moveTo>
                    <a:pt x="58204" y="1643253"/>
                  </a:moveTo>
                  <a:lnTo>
                    <a:pt x="0" y="1643253"/>
                  </a:lnTo>
                  <a:lnTo>
                    <a:pt x="0" y="1876729"/>
                  </a:lnTo>
                  <a:lnTo>
                    <a:pt x="58204" y="1876729"/>
                  </a:lnTo>
                  <a:lnTo>
                    <a:pt x="58204" y="1643253"/>
                  </a:lnTo>
                  <a:close/>
                </a:path>
                <a:path w="58420" h="9627235">
                  <a:moveTo>
                    <a:pt x="58204" y="1408557"/>
                  </a:moveTo>
                  <a:lnTo>
                    <a:pt x="0" y="1408557"/>
                  </a:lnTo>
                  <a:lnTo>
                    <a:pt x="0" y="1642033"/>
                  </a:lnTo>
                  <a:lnTo>
                    <a:pt x="58204" y="1642033"/>
                  </a:lnTo>
                  <a:lnTo>
                    <a:pt x="58204" y="1408557"/>
                  </a:lnTo>
                  <a:close/>
                </a:path>
                <a:path w="58420" h="9627235">
                  <a:moveTo>
                    <a:pt x="58204" y="1173784"/>
                  </a:moveTo>
                  <a:lnTo>
                    <a:pt x="0" y="1173784"/>
                  </a:lnTo>
                  <a:lnTo>
                    <a:pt x="0" y="1406956"/>
                  </a:lnTo>
                  <a:lnTo>
                    <a:pt x="58204" y="1406956"/>
                  </a:lnTo>
                  <a:lnTo>
                    <a:pt x="58204" y="1173784"/>
                  </a:lnTo>
                  <a:close/>
                </a:path>
                <a:path w="58420" h="9627235">
                  <a:moveTo>
                    <a:pt x="58204" y="939088"/>
                  </a:moveTo>
                  <a:lnTo>
                    <a:pt x="0" y="939088"/>
                  </a:lnTo>
                  <a:lnTo>
                    <a:pt x="0" y="1172260"/>
                  </a:lnTo>
                  <a:lnTo>
                    <a:pt x="58204" y="1172260"/>
                  </a:lnTo>
                  <a:lnTo>
                    <a:pt x="58204" y="939088"/>
                  </a:lnTo>
                  <a:close/>
                </a:path>
                <a:path w="58420" h="9627235">
                  <a:moveTo>
                    <a:pt x="58204" y="704392"/>
                  </a:moveTo>
                  <a:lnTo>
                    <a:pt x="0" y="704392"/>
                  </a:lnTo>
                  <a:lnTo>
                    <a:pt x="0" y="937564"/>
                  </a:lnTo>
                  <a:lnTo>
                    <a:pt x="58204" y="937564"/>
                  </a:lnTo>
                  <a:lnTo>
                    <a:pt x="58204" y="704392"/>
                  </a:lnTo>
                  <a:close/>
                </a:path>
                <a:path w="58420" h="9627235">
                  <a:moveTo>
                    <a:pt x="58204" y="469696"/>
                  </a:moveTo>
                  <a:lnTo>
                    <a:pt x="0" y="469696"/>
                  </a:lnTo>
                  <a:lnTo>
                    <a:pt x="0" y="702868"/>
                  </a:lnTo>
                  <a:lnTo>
                    <a:pt x="58204" y="702868"/>
                  </a:lnTo>
                  <a:lnTo>
                    <a:pt x="58204" y="469696"/>
                  </a:lnTo>
                  <a:close/>
                </a:path>
                <a:path w="58420" h="9627235">
                  <a:moveTo>
                    <a:pt x="58204" y="234696"/>
                  </a:moveTo>
                  <a:lnTo>
                    <a:pt x="0" y="234696"/>
                  </a:lnTo>
                  <a:lnTo>
                    <a:pt x="0" y="468172"/>
                  </a:lnTo>
                  <a:lnTo>
                    <a:pt x="58204" y="468172"/>
                  </a:lnTo>
                  <a:lnTo>
                    <a:pt x="58204" y="234696"/>
                  </a:lnTo>
                  <a:close/>
                </a:path>
                <a:path w="58420" h="9627235">
                  <a:moveTo>
                    <a:pt x="58204" y="0"/>
                  </a:moveTo>
                  <a:lnTo>
                    <a:pt x="0" y="0"/>
                  </a:lnTo>
                  <a:lnTo>
                    <a:pt x="0" y="233476"/>
                  </a:lnTo>
                  <a:lnTo>
                    <a:pt x="58204" y="233476"/>
                  </a:lnTo>
                  <a:lnTo>
                    <a:pt x="5820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30" name="object 130"/>
            <p:cNvSpPr/>
            <p:nvPr/>
          </p:nvSpPr>
          <p:spPr>
            <a:xfrm>
              <a:off x="304800" y="483666"/>
              <a:ext cx="8890" cy="9716770"/>
            </a:xfrm>
            <a:custGeom>
              <a:avLst/>
              <a:gdLst/>
              <a:ahLst/>
              <a:cxnLst/>
              <a:rect l="l" t="t" r="r" b="b"/>
              <a:pathLst>
                <a:path w="8889" h="9716770">
                  <a:moveTo>
                    <a:pt x="0" y="9716770"/>
                  </a:moveTo>
                  <a:lnTo>
                    <a:pt x="8534" y="9716770"/>
                  </a:lnTo>
                  <a:lnTo>
                    <a:pt x="8534" y="0"/>
                  </a:lnTo>
                  <a:lnTo>
                    <a:pt x="0" y="0"/>
                  </a:lnTo>
                  <a:lnTo>
                    <a:pt x="0" y="971677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grpSp>
      <p:sp>
        <p:nvSpPr>
          <p:cNvPr id="136" name="TextBox 135">
            <a:extLst>
              <a:ext uri="{FF2B5EF4-FFF2-40B4-BE49-F238E27FC236}">
                <a16:creationId xmlns:a16="http://schemas.microsoft.com/office/drawing/2014/main" id="{BDCD83D7-0C0F-4DA8-9D84-357BB97AC261}"/>
              </a:ext>
            </a:extLst>
          </p:cNvPr>
          <p:cNvSpPr txBox="1"/>
          <p:nvPr/>
        </p:nvSpPr>
        <p:spPr>
          <a:xfrm>
            <a:off x="700284" y="241687"/>
            <a:ext cx="7609462" cy="779701"/>
          </a:xfrm>
          <a:prstGeom prst="rect">
            <a:avLst/>
          </a:prstGeom>
          <a:noFill/>
        </p:spPr>
        <p:txBody>
          <a:bodyPr wrap="square">
            <a:spAutoFit/>
          </a:bodyPr>
          <a:lstStyle/>
          <a:p>
            <a:pPr marL="173664" algn="ctr">
              <a:spcBef>
                <a:spcPts val="127"/>
              </a:spcBef>
            </a:pPr>
            <a:r>
              <a:rPr lang="vi-VN" sz="1350" dirty="0">
                <a:latin typeface="+mj-lt"/>
                <a:ea typeface="Roboto" panose="02000000000000000000" pitchFamily="2" charset="0"/>
                <a:cs typeface="Times New Roman"/>
              </a:rPr>
              <a:t>BỘ </a:t>
            </a:r>
            <a:r>
              <a:rPr lang="vi-VN" sz="1350" spc="-2" dirty="0">
                <a:latin typeface="+mj-lt"/>
                <a:ea typeface="Roboto" panose="02000000000000000000" pitchFamily="2" charset="0"/>
                <a:cs typeface="Times New Roman"/>
              </a:rPr>
              <a:t>CÔNG</a:t>
            </a:r>
            <a:r>
              <a:rPr lang="vi-VN" sz="1350" spc="-8" dirty="0">
                <a:latin typeface="+mj-lt"/>
                <a:ea typeface="Roboto" panose="02000000000000000000" pitchFamily="2" charset="0"/>
                <a:cs typeface="Times New Roman"/>
              </a:rPr>
              <a:t> </a:t>
            </a:r>
            <a:r>
              <a:rPr lang="vi-VN" sz="1350" spc="-2" dirty="0">
                <a:latin typeface="+mj-lt"/>
                <a:ea typeface="Roboto" panose="02000000000000000000" pitchFamily="2" charset="0"/>
                <a:cs typeface="Times New Roman"/>
              </a:rPr>
              <a:t>THƯƠNG</a:t>
            </a:r>
            <a:endParaRPr lang="vi-VN" sz="1350" dirty="0">
              <a:latin typeface="+mj-lt"/>
              <a:ea typeface="Roboto" panose="02000000000000000000" pitchFamily="2" charset="0"/>
              <a:cs typeface="Times New Roman"/>
            </a:endParaRPr>
          </a:p>
          <a:p>
            <a:pPr algn="ctr">
              <a:spcBef>
                <a:spcPts val="82"/>
              </a:spcBef>
            </a:pPr>
            <a:r>
              <a:rPr lang="vi-VN" sz="1350" spc="-2" dirty="0">
                <a:latin typeface="+mj-lt"/>
                <a:ea typeface="Roboto" panose="02000000000000000000" pitchFamily="2" charset="0"/>
                <a:cs typeface="Times New Roman"/>
              </a:rPr>
              <a:t>TRƯỜNG ĐẠI HỌC </a:t>
            </a:r>
            <a:r>
              <a:rPr lang="vi-VN" sz="1350" dirty="0">
                <a:latin typeface="+mj-lt"/>
                <a:ea typeface="Roboto" panose="02000000000000000000" pitchFamily="2" charset="0"/>
                <a:cs typeface="Times New Roman"/>
              </a:rPr>
              <a:t>CÔNG </a:t>
            </a:r>
            <a:r>
              <a:rPr lang="vi-VN" sz="1350" spc="-2" dirty="0">
                <a:latin typeface="+mj-lt"/>
                <a:ea typeface="Roboto" panose="02000000000000000000" pitchFamily="2" charset="0"/>
                <a:cs typeface="Times New Roman"/>
              </a:rPr>
              <a:t>NGHIỆP THÀNH </a:t>
            </a:r>
            <a:r>
              <a:rPr lang="vi-VN" sz="1350" spc="-5" dirty="0">
                <a:latin typeface="+mj-lt"/>
                <a:ea typeface="Roboto" panose="02000000000000000000" pitchFamily="2" charset="0"/>
                <a:cs typeface="Times New Roman"/>
              </a:rPr>
              <a:t>PHỐ </a:t>
            </a:r>
            <a:r>
              <a:rPr lang="vi-VN" sz="1350" spc="-2" dirty="0">
                <a:latin typeface="+mj-lt"/>
                <a:ea typeface="Roboto" panose="02000000000000000000" pitchFamily="2" charset="0"/>
                <a:cs typeface="Times New Roman"/>
              </a:rPr>
              <a:t>HỒ CHÍ</a:t>
            </a:r>
            <a:r>
              <a:rPr lang="vi-VN" sz="1350" spc="-5" dirty="0">
                <a:latin typeface="+mj-lt"/>
                <a:ea typeface="Roboto" panose="02000000000000000000" pitchFamily="2" charset="0"/>
                <a:cs typeface="Times New Roman"/>
              </a:rPr>
              <a:t> </a:t>
            </a:r>
            <a:r>
              <a:rPr lang="vi-VN" sz="1350" spc="-2" dirty="0">
                <a:latin typeface="+mj-lt"/>
                <a:ea typeface="Roboto" panose="02000000000000000000" pitchFamily="2" charset="0"/>
                <a:cs typeface="Times New Roman"/>
              </a:rPr>
              <a:t>MINH</a:t>
            </a:r>
          </a:p>
          <a:p>
            <a:pPr marL="2442" algn="ctr">
              <a:spcBef>
                <a:spcPts val="368"/>
              </a:spcBef>
            </a:pPr>
            <a:r>
              <a:rPr lang="en-US" sz="1350" b="1" dirty="0">
                <a:latin typeface="Roboto" panose="02000000000000000000" pitchFamily="2" charset="0"/>
                <a:ea typeface="Roboto" panose="02000000000000000000" pitchFamily="2" charset="0"/>
                <a:cs typeface="Times New Roman"/>
              </a:rPr>
              <a:t>KHOA </a:t>
            </a:r>
            <a:r>
              <a:rPr lang="en-US" sz="1350" b="1" spc="-2" dirty="0">
                <a:latin typeface="Roboto" panose="02000000000000000000" pitchFamily="2" charset="0"/>
                <a:ea typeface="Roboto" panose="02000000000000000000" pitchFamily="2" charset="0"/>
                <a:cs typeface="Times New Roman"/>
              </a:rPr>
              <a:t>CÔNG NGHỆ THÔNG TIN</a:t>
            </a:r>
            <a:endParaRPr lang="en-US" sz="1350" dirty="0">
              <a:latin typeface="Roboto" panose="02000000000000000000" pitchFamily="2" charset="0"/>
              <a:ea typeface="Roboto" panose="02000000000000000000" pitchFamily="2" charset="0"/>
              <a:cs typeface="Times New Roman"/>
            </a:endParaRPr>
          </a:p>
        </p:txBody>
      </p:sp>
      <p:pic>
        <p:nvPicPr>
          <p:cNvPr id="137" name="Picture 136" descr="Standee main web">
            <a:extLst>
              <a:ext uri="{FF2B5EF4-FFF2-40B4-BE49-F238E27FC236}">
                <a16:creationId xmlns:a16="http://schemas.microsoft.com/office/drawing/2014/main" id="{E1EFE206-D0FE-4514-91F2-E3FD8634B0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8152" y="137592"/>
            <a:ext cx="1410995" cy="548810"/>
          </a:xfrm>
          <a:prstGeom prst="rect">
            <a:avLst/>
          </a:prstGeom>
          <a:gradFill flip="none" rotWithShape="1">
            <a:gsLst>
              <a:gs pos="0">
                <a:schemeClr val="accent1">
                  <a:lumMod val="40000"/>
                  <a:lumOff val="60000"/>
                </a:schemeClr>
              </a:gs>
              <a:gs pos="25000">
                <a:schemeClr val="accent1">
                  <a:lumMod val="95000"/>
                  <a:lumOff val="5000"/>
                </a:schemeClr>
              </a:gs>
              <a:gs pos="100000">
                <a:schemeClr val="accent1">
                  <a:lumMod val="60000"/>
                </a:schemeClr>
              </a:gs>
            </a:gsLst>
            <a:path path="circle">
              <a:fillToRect t="100000" r="100000"/>
            </a:path>
            <a:tileRect l="-100000" b="-100000"/>
          </a:gradFill>
          <a:ln>
            <a:noFill/>
          </a:ln>
        </p:spPr>
      </p:pic>
      <p:sp>
        <p:nvSpPr>
          <p:cNvPr id="138" name="object 3">
            <a:extLst>
              <a:ext uri="{FF2B5EF4-FFF2-40B4-BE49-F238E27FC236}">
                <a16:creationId xmlns:a16="http://schemas.microsoft.com/office/drawing/2014/main" id="{B60E8D71-9491-4A2B-A429-A162C4F55C3F}"/>
              </a:ext>
            </a:extLst>
          </p:cNvPr>
          <p:cNvSpPr txBox="1"/>
          <p:nvPr/>
        </p:nvSpPr>
        <p:spPr>
          <a:xfrm>
            <a:off x="953649" y="1236660"/>
            <a:ext cx="7037162" cy="1030953"/>
          </a:xfrm>
          <a:prstGeom prst="rect">
            <a:avLst/>
          </a:prstGeom>
          <a:solidFill>
            <a:schemeClr val="bg1"/>
          </a:solidFill>
        </p:spPr>
        <p:txBody>
          <a:bodyPr vert="horz" wrap="square" lIns="0" tIns="70514" rIns="0" bIns="0" rtlCol="0">
            <a:spAutoFit/>
          </a:bodyPr>
          <a:lstStyle/>
          <a:p>
            <a:pPr marL="83017" marR="78134" algn="ctr">
              <a:lnSpc>
                <a:spcPct val="110000"/>
              </a:lnSpc>
              <a:spcBef>
                <a:spcPts val="392"/>
              </a:spcBef>
            </a:pPr>
            <a:r>
              <a:rPr lang="vi-VN" sz="1800" b="1" spc="-2" dirty="0">
                <a:solidFill>
                  <a:srgbClr val="0070C0"/>
                </a:solidFill>
                <a:latin typeface="Roboto" panose="02000000000000000000" pitchFamily="2" charset="0"/>
                <a:ea typeface="Roboto" panose="02000000000000000000" pitchFamily="2" charset="0"/>
                <a:cs typeface="Roboto" panose="02000000000000000000" pitchFamily="2" charset="0"/>
              </a:rPr>
              <a:t>MÔN HỌC: </a:t>
            </a:r>
            <a:r>
              <a:rPr lang="en-US" sz="1800" b="1" spc="-2" dirty="0">
                <a:solidFill>
                  <a:srgbClr val="0070C0"/>
                </a:solidFill>
                <a:latin typeface="Roboto" panose="02000000000000000000" pitchFamily="2" charset="0"/>
                <a:ea typeface="Roboto" panose="02000000000000000000" pitchFamily="2" charset="0"/>
                <a:cs typeface="Roboto" panose="02000000000000000000" pitchFamily="2" charset="0"/>
              </a:rPr>
              <a:t>KHÓA LUẬN TỐT NGHIỆP</a:t>
            </a:r>
            <a:endParaRPr lang="en-US" sz="1800" b="1" dirty="0">
              <a:solidFill>
                <a:srgbClr val="0070C0"/>
              </a:solidFill>
              <a:latin typeface="Roboto" panose="02000000000000000000" pitchFamily="2" charset="0"/>
              <a:ea typeface="Roboto" panose="02000000000000000000" pitchFamily="2" charset="0"/>
              <a:cs typeface="Roboto" panose="02000000000000000000" pitchFamily="2" charset="0"/>
            </a:endParaRPr>
          </a:p>
          <a:p>
            <a:pPr marL="0" marR="0" algn="ctr">
              <a:lnSpc>
                <a:spcPct val="107000"/>
              </a:lnSpc>
              <a:spcBef>
                <a:spcPts val="600"/>
              </a:spcBef>
              <a:spcAft>
                <a:spcPts val="800"/>
              </a:spcAft>
            </a:pPr>
            <a:r>
              <a:rPr lang="vi-VN" sz="1800" u="sng" dirty="0">
                <a:solidFill>
                  <a:srgbClr val="0070C0"/>
                </a:solidFill>
                <a:effectLst/>
                <a:latin typeface="Roboto" panose="02000000000000000000" pitchFamily="2" charset="0"/>
                <a:ea typeface="Roboto" panose="02000000000000000000" pitchFamily="2" charset="0"/>
                <a:cs typeface="Roboto" panose="02000000000000000000" pitchFamily="2" charset="0"/>
              </a:rPr>
              <a:t>Đề tài</a:t>
            </a:r>
            <a:r>
              <a:rPr lang="vi-VN" sz="1800" b="1" dirty="0">
                <a:solidFill>
                  <a:srgbClr val="0070C0"/>
                </a:solidFill>
                <a:effectLst/>
                <a:latin typeface="Roboto" panose="02000000000000000000" pitchFamily="2" charset="0"/>
                <a:ea typeface="Roboto" panose="02000000000000000000" pitchFamily="2" charset="0"/>
                <a:cs typeface="Roboto" panose="02000000000000000000" pitchFamily="2" charset="0"/>
              </a:rPr>
              <a:t>:</a:t>
            </a:r>
            <a:r>
              <a:rPr lang="vi-VN" sz="1800" dirty="0">
                <a:solidFill>
                  <a:srgbClr val="0070C0"/>
                </a:solidFill>
                <a:effectLst/>
                <a:latin typeface="Roboto" panose="02000000000000000000" pitchFamily="2" charset="0"/>
                <a:ea typeface="Roboto" panose="02000000000000000000" pitchFamily="2" charset="0"/>
                <a:cs typeface="Roboto" panose="02000000000000000000" pitchFamily="2" charset="0"/>
              </a:rPr>
              <a:t> </a:t>
            </a:r>
            <a:r>
              <a:rPr lang="vi-VN" sz="1800" b="1" dirty="0">
                <a:solidFill>
                  <a:srgbClr val="0070C0"/>
                </a:solidFill>
                <a:effectLst/>
                <a:latin typeface="Roboto" panose="02000000000000000000" pitchFamily="2" charset="0"/>
                <a:ea typeface="Roboto" panose="02000000000000000000" pitchFamily="2" charset="0"/>
                <a:cs typeface="Roboto" panose="02000000000000000000" pitchFamily="2" charset="0"/>
              </a:rPr>
              <a:t>ỨNG DỤNG HỖ TRỢ HƯỚNG DẪN VIÊN DU LỊCH, GỢI Ý TOUR, CHỌN TOUR, SẢN PHẨM THEO TOUR</a:t>
            </a:r>
            <a:endParaRPr lang="en-US" sz="1800" dirty="0">
              <a:solidFill>
                <a:srgbClr val="0070C0"/>
              </a:solidFill>
              <a:effectLst/>
              <a:latin typeface="Roboto" panose="02000000000000000000" pitchFamily="2" charset="0"/>
              <a:ea typeface="Roboto" panose="02000000000000000000" pitchFamily="2" charset="0"/>
              <a:cs typeface="Roboto" panose="02000000000000000000" pitchFamily="2" charset="0"/>
            </a:endParaRPr>
          </a:p>
        </p:txBody>
      </p:sp>
      <p:sp>
        <p:nvSpPr>
          <p:cNvPr id="140" name="object 4">
            <a:extLst>
              <a:ext uri="{FF2B5EF4-FFF2-40B4-BE49-F238E27FC236}">
                <a16:creationId xmlns:a16="http://schemas.microsoft.com/office/drawing/2014/main" id="{CC87B400-B855-40EC-951B-34BEEFBB88EC}"/>
              </a:ext>
            </a:extLst>
          </p:cNvPr>
          <p:cNvSpPr txBox="1"/>
          <p:nvPr/>
        </p:nvSpPr>
        <p:spPr>
          <a:xfrm>
            <a:off x="1659147" y="2264733"/>
            <a:ext cx="5157289" cy="1121213"/>
          </a:xfrm>
          <a:prstGeom prst="rect">
            <a:avLst/>
          </a:prstGeom>
          <a:solidFill>
            <a:schemeClr val="bg1"/>
          </a:solidFill>
        </p:spPr>
        <p:txBody>
          <a:bodyPr vert="horz" wrap="square" lIns="0" tIns="6105" rIns="0" bIns="0" rtlCol="0">
            <a:spAutoFit/>
          </a:bodyPr>
          <a:lstStyle/>
          <a:p>
            <a:pPr marL="20755" marR="2442" indent="-14650">
              <a:lnSpc>
                <a:spcPct val="143700"/>
              </a:lnSpc>
              <a:spcBef>
                <a:spcPts val="48"/>
              </a:spcBef>
            </a:pPr>
            <a:r>
              <a:rPr lang="vi-VN" sz="1600" spc="-2" noProof="1">
                <a:solidFill>
                  <a:srgbClr val="0070C0"/>
                </a:solidFill>
                <a:latin typeface="Roboto" panose="02000000000000000000" pitchFamily="2" charset="0"/>
                <a:ea typeface="Roboto" panose="02000000000000000000" pitchFamily="2" charset="0"/>
                <a:cs typeface="Times New Roman" panose="02020603050405020304" pitchFamily="18" charset="0"/>
              </a:rPr>
              <a:t>LỚP </a:t>
            </a:r>
            <a:r>
              <a:rPr lang="vi-VN" sz="1600" spc="-5" noProof="1">
                <a:solidFill>
                  <a:srgbClr val="0070C0"/>
                </a:solidFill>
                <a:latin typeface="Roboto" panose="02000000000000000000" pitchFamily="2" charset="0"/>
                <a:ea typeface="Roboto" panose="02000000000000000000" pitchFamily="2" charset="0"/>
                <a:cs typeface="Times New Roman" panose="02020603050405020304" pitchFamily="18" charset="0"/>
              </a:rPr>
              <a:t>HỌC </a:t>
            </a:r>
            <a:r>
              <a:rPr lang="vi-VN" sz="1600" spc="-2" noProof="1">
                <a:solidFill>
                  <a:srgbClr val="0070C0"/>
                </a:solidFill>
                <a:latin typeface="Roboto" panose="02000000000000000000" pitchFamily="2" charset="0"/>
                <a:ea typeface="Roboto" panose="02000000000000000000" pitchFamily="2" charset="0"/>
                <a:cs typeface="Times New Roman" panose="02020603050405020304" pitchFamily="18" charset="0"/>
              </a:rPr>
              <a:t>PHẦN: </a:t>
            </a:r>
            <a:r>
              <a:rPr lang="vi-VN" sz="1800" dirty="0">
                <a:solidFill>
                  <a:srgbClr val="0070C0"/>
                </a:solidFill>
                <a:effectLst/>
                <a:latin typeface="Times New Roman" panose="02020603050405020304" pitchFamily="18" charset="0"/>
                <a:ea typeface="Calibri" panose="020F0502020204030204" pitchFamily="34" charset="0"/>
              </a:rPr>
              <a:t>DHKTPM15B – 420300314716</a:t>
            </a:r>
            <a:endParaRPr lang="en-US" sz="1800" dirty="0">
              <a:solidFill>
                <a:srgbClr val="0070C0"/>
              </a:solidFill>
              <a:effectLst/>
              <a:latin typeface="Times New Roman" panose="02020603050405020304" pitchFamily="18" charset="0"/>
              <a:ea typeface="Calibri" panose="020F0502020204030204" pitchFamily="34" charset="0"/>
            </a:endParaRPr>
          </a:p>
          <a:p>
            <a:pPr marL="20755" marR="2442" indent="-14650">
              <a:lnSpc>
                <a:spcPct val="143700"/>
              </a:lnSpc>
              <a:spcBef>
                <a:spcPts val="48"/>
              </a:spcBef>
            </a:pPr>
            <a:r>
              <a:rPr lang="vi-VN" sz="1600" spc="-2" noProof="1">
                <a:solidFill>
                  <a:srgbClr val="0070C0"/>
                </a:solidFill>
                <a:latin typeface="Roboto" panose="02000000000000000000" pitchFamily="2" charset="0"/>
                <a:ea typeface="Roboto" panose="02000000000000000000" pitchFamily="2" charset="0"/>
                <a:cs typeface="Times New Roman" panose="02020603050405020304" pitchFamily="18" charset="0"/>
              </a:rPr>
              <a:t>GVHD: </a:t>
            </a:r>
            <a:r>
              <a:rPr lang="vi-VN" sz="1800" dirty="0">
                <a:solidFill>
                  <a:srgbClr val="0070C0"/>
                </a:solidFill>
                <a:effectLst/>
                <a:latin typeface="Times New Roman" panose="02020603050405020304" pitchFamily="18" charset="0"/>
                <a:ea typeface="Calibri" panose="020F0502020204030204" pitchFamily="34" charset="0"/>
              </a:rPr>
              <a:t>ThS.Nguyễn Văn Thắng</a:t>
            </a:r>
            <a:endParaRPr lang="en-US" sz="1800" dirty="0">
              <a:solidFill>
                <a:srgbClr val="0070C0"/>
              </a:solidFill>
              <a:effectLst/>
              <a:latin typeface="Times New Roman" panose="02020603050405020304" pitchFamily="18" charset="0"/>
              <a:ea typeface="Calibri" panose="020F0502020204030204" pitchFamily="34" charset="0"/>
            </a:endParaRPr>
          </a:p>
          <a:p>
            <a:pPr marL="20755" marR="2442" indent="-14650">
              <a:lnSpc>
                <a:spcPct val="143700"/>
              </a:lnSpc>
              <a:spcBef>
                <a:spcPts val="48"/>
              </a:spcBef>
            </a:pPr>
            <a:r>
              <a:rPr lang="vi-VN" sz="1600" b="0" i="0" noProof="1">
                <a:solidFill>
                  <a:srgbClr val="0070C0"/>
                </a:solidFill>
                <a:effectLst/>
                <a:latin typeface="Roboto" panose="02000000000000000000" pitchFamily="2" charset="0"/>
                <a:ea typeface="Roboto" panose="02000000000000000000" pitchFamily="2" charset="0"/>
                <a:cs typeface="Times New Roman" panose="02020603050405020304" pitchFamily="18" charset="0"/>
              </a:rPr>
              <a:t>Nhóm</a:t>
            </a:r>
            <a:r>
              <a:rPr lang="vi-VN" sz="1600" noProof="1">
                <a:solidFill>
                  <a:srgbClr val="0070C0"/>
                </a:solidFill>
                <a:latin typeface="Roboto" panose="02000000000000000000" pitchFamily="2" charset="0"/>
                <a:ea typeface="Roboto" panose="02000000000000000000" pitchFamily="2" charset="0"/>
                <a:cs typeface="Times New Roman" panose="02020603050405020304" pitchFamily="18" charset="0"/>
              </a:rPr>
              <a:t>: </a:t>
            </a:r>
            <a:r>
              <a:rPr lang="en-US" sz="1600" noProof="1">
                <a:solidFill>
                  <a:srgbClr val="0070C0"/>
                </a:solidFill>
                <a:latin typeface="Roboto" panose="02000000000000000000" pitchFamily="2" charset="0"/>
                <a:ea typeface="Roboto" panose="02000000000000000000" pitchFamily="2" charset="0"/>
                <a:cs typeface="Times New Roman" panose="02020603050405020304" pitchFamily="18" charset="0"/>
              </a:rPr>
              <a:t>57</a:t>
            </a:r>
            <a:endParaRPr lang="vi-VN" sz="1600" b="0" i="0" noProof="1">
              <a:solidFill>
                <a:srgbClr val="0070C0"/>
              </a:solidFill>
              <a:effectLst/>
              <a:latin typeface="Roboto" panose="02000000000000000000" pitchFamily="2" charset="0"/>
              <a:ea typeface="Roboto" panose="02000000000000000000" pitchFamily="2"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77011F32-4212-3841-3B8B-521F583DD967}"/>
              </a:ext>
            </a:extLst>
          </p:cNvPr>
          <p:cNvGraphicFramePr>
            <a:graphicFrameLocks noGrp="1"/>
          </p:cNvGraphicFramePr>
          <p:nvPr>
            <p:extLst>
              <p:ext uri="{D42A27DB-BD31-4B8C-83A1-F6EECF244321}">
                <p14:modId xmlns:p14="http://schemas.microsoft.com/office/powerpoint/2010/main" val="2927612023"/>
              </p:ext>
            </p:extLst>
          </p:nvPr>
        </p:nvGraphicFramePr>
        <p:xfrm>
          <a:off x="5582285" y="3136700"/>
          <a:ext cx="3035935" cy="738505"/>
        </p:xfrm>
        <a:graphic>
          <a:graphicData uri="http://schemas.openxmlformats.org/drawingml/2006/table">
            <a:tbl>
              <a:tblPr firstRow="1" firstCol="1" bandRow="1">
                <a:tableStyleId>{FABFCF23-3B69-468F-B69F-88F6DE6A72F2}</a:tableStyleId>
              </a:tblPr>
              <a:tblGrid>
                <a:gridCol w="1946910">
                  <a:extLst>
                    <a:ext uri="{9D8B030D-6E8A-4147-A177-3AD203B41FA5}">
                      <a16:colId xmlns:a16="http://schemas.microsoft.com/office/drawing/2014/main" val="565817249"/>
                    </a:ext>
                  </a:extLst>
                </a:gridCol>
                <a:gridCol w="1089025">
                  <a:extLst>
                    <a:ext uri="{9D8B030D-6E8A-4147-A177-3AD203B41FA5}">
                      <a16:colId xmlns:a16="http://schemas.microsoft.com/office/drawing/2014/main" val="1242030874"/>
                    </a:ext>
                  </a:extLst>
                </a:gridCol>
              </a:tblGrid>
              <a:tr h="210185">
                <a:tc>
                  <a:txBody>
                    <a:bodyPr/>
                    <a:lstStyle/>
                    <a:p>
                      <a:pPr marL="0" marR="0" algn="ctr">
                        <a:lnSpc>
                          <a:spcPct val="107000"/>
                        </a:lnSpc>
                        <a:spcBef>
                          <a:spcPts val="0"/>
                        </a:spcBef>
                        <a:spcAft>
                          <a:spcPts val="1200"/>
                        </a:spcAft>
                      </a:pPr>
                      <a:r>
                        <a:rPr lang="vi-VN" sz="1200" b="0" cap="all" noProof="1">
                          <a:effectLst/>
                        </a:rPr>
                        <a:t>HỌ VÀ TÊN</a:t>
                      </a:r>
                      <a:endParaRPr lang="vi-VN" sz="1200" b="0" cap="all" noProof="1">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1200"/>
                        </a:spcAft>
                      </a:pPr>
                      <a:r>
                        <a:rPr lang="vi-VN" sz="1200" b="0" cap="all" noProof="1">
                          <a:effectLst/>
                        </a:rPr>
                        <a:t>MSSV</a:t>
                      </a:r>
                      <a:endParaRPr lang="vi-VN" sz="1200" b="0" cap="all" noProof="1">
                        <a:effectLst/>
                        <a:latin typeface="+mj-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5505597"/>
                  </a:ext>
                </a:extLst>
              </a:tr>
              <a:tr h="264795">
                <a:tc>
                  <a:txBody>
                    <a:bodyPr/>
                    <a:lstStyle/>
                    <a:p>
                      <a:pPr marL="0" marR="0">
                        <a:lnSpc>
                          <a:spcPct val="115000"/>
                        </a:lnSpc>
                        <a:spcBef>
                          <a:spcPts val="0"/>
                        </a:spcBef>
                        <a:spcAft>
                          <a:spcPts val="0"/>
                        </a:spcAft>
                      </a:pPr>
                      <a:r>
                        <a:rPr lang="vi-VN" sz="1200" b="0" noProof="1">
                          <a:effectLst/>
                        </a:rPr>
                        <a:t>Nguyễn Tiến Đạt</a:t>
                      </a:r>
                      <a:endParaRPr lang="vi-VN" sz="1200" b="0" noProof="1">
                        <a:solidFill>
                          <a:srgbClr val="000000"/>
                        </a:solidFill>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1200"/>
                        </a:spcAft>
                      </a:pPr>
                      <a:r>
                        <a:rPr lang="vi-VN" sz="1200" b="0" cap="all" noProof="1">
                          <a:effectLst/>
                        </a:rPr>
                        <a:t>19512891</a:t>
                      </a:r>
                      <a:endParaRPr lang="vi-VN" sz="1200" b="0" cap="all" noProof="1">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54315099"/>
                  </a:ext>
                </a:extLst>
              </a:tr>
              <a:tr h="263525">
                <a:tc>
                  <a:txBody>
                    <a:bodyPr/>
                    <a:lstStyle/>
                    <a:p>
                      <a:pPr marL="0" marR="0">
                        <a:lnSpc>
                          <a:spcPct val="115000"/>
                        </a:lnSpc>
                        <a:spcBef>
                          <a:spcPts val="0"/>
                        </a:spcBef>
                        <a:spcAft>
                          <a:spcPts val="0"/>
                        </a:spcAft>
                      </a:pPr>
                      <a:r>
                        <a:rPr lang="en-US" sz="1200" b="0" noProof="1">
                          <a:solidFill>
                            <a:srgbClr val="000000"/>
                          </a:solidFill>
                          <a:effectLst/>
                        </a:rPr>
                        <a:t>Võ Trung Hiếu</a:t>
                      </a:r>
                      <a:endParaRPr lang="vi-VN" sz="1200" b="0" noProof="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1200"/>
                        </a:spcAft>
                      </a:pPr>
                      <a:r>
                        <a:rPr lang="vi-VN" sz="1200" b="0" cap="all" noProof="1">
                          <a:effectLst/>
                        </a:rPr>
                        <a:t>19516751</a:t>
                      </a:r>
                      <a:endParaRPr lang="vi-VN" sz="1200" b="0" cap="all" noProof="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6810099"/>
                  </a:ext>
                </a:extLst>
              </a:tr>
            </a:tbl>
          </a:graphicData>
        </a:graphic>
      </p:graphicFrame>
      <p:sp>
        <p:nvSpPr>
          <p:cNvPr id="3" name="TextBox 2">
            <a:extLst>
              <a:ext uri="{FF2B5EF4-FFF2-40B4-BE49-F238E27FC236}">
                <a16:creationId xmlns:a16="http://schemas.microsoft.com/office/drawing/2014/main" id="{4BBF6A07-536D-A5CD-4737-B281FF9EE6C9}"/>
              </a:ext>
            </a:extLst>
          </p:cNvPr>
          <p:cNvSpPr txBox="1"/>
          <p:nvPr/>
        </p:nvSpPr>
        <p:spPr>
          <a:xfrm>
            <a:off x="6240051" y="2851248"/>
            <a:ext cx="1952089" cy="307777"/>
          </a:xfrm>
          <a:prstGeom prst="rect">
            <a:avLst/>
          </a:prstGeom>
          <a:noFill/>
        </p:spPr>
        <p:txBody>
          <a:bodyPr wrap="square" rtlCol="0">
            <a:spAutoFit/>
          </a:bodyPr>
          <a:lstStyle/>
          <a:p>
            <a:r>
              <a:rPr lang="vi-VN" b="1" u="sng" noProof="1">
                <a:latin typeface="Times New Roman" panose="02020603050405020304" pitchFamily="18" charset="0"/>
                <a:cs typeface="Times New Roman" panose="02020603050405020304" pitchFamily="18" charset="0"/>
              </a:rPr>
              <a:t>Thành  viên nhóm</a:t>
            </a:r>
          </a:p>
        </p:txBody>
      </p:sp>
      <p:sp>
        <p:nvSpPr>
          <p:cNvPr id="5" name="TextBox 4">
            <a:extLst>
              <a:ext uri="{FF2B5EF4-FFF2-40B4-BE49-F238E27FC236}">
                <a16:creationId xmlns:a16="http://schemas.microsoft.com/office/drawing/2014/main" id="{3FDF0CB3-5CC3-9530-456F-426E9E549198}"/>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24085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16" name="Image7.png">
            <a:extLst>
              <a:ext uri="{FF2B5EF4-FFF2-40B4-BE49-F238E27FC236}">
                <a16:creationId xmlns:a16="http://schemas.microsoft.com/office/drawing/2014/main" id="{B66F405B-B621-5D65-69A8-1D11FB354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101" y="870910"/>
            <a:ext cx="5943600" cy="4057650"/>
          </a:xfrm>
          <a:prstGeom prst="rect">
            <a:avLst/>
          </a:prstGeom>
        </p:spPr>
      </p:pic>
      <p:grpSp>
        <p:nvGrpSpPr>
          <p:cNvPr id="229" name="Google Shape;229;p18"/>
          <p:cNvGrpSpPr/>
          <p:nvPr/>
        </p:nvGrpSpPr>
        <p:grpSpPr>
          <a:xfrm>
            <a:off x="270202" y="778389"/>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b="1" dirty="0"/>
          </a:p>
        </p:txBody>
      </p:sp>
      <p:sp>
        <p:nvSpPr>
          <p:cNvPr id="249" name="Google Shape;249;p18"/>
          <p:cNvSpPr/>
          <p:nvPr/>
        </p:nvSpPr>
        <p:spPr>
          <a:xfrm>
            <a:off x="4531478" y="198055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grpSp>
        <p:nvGrpSpPr>
          <p:cNvPr id="3" name="Google Shape;213;p18">
            <a:extLst>
              <a:ext uri="{FF2B5EF4-FFF2-40B4-BE49-F238E27FC236}">
                <a16:creationId xmlns:a16="http://schemas.microsoft.com/office/drawing/2014/main" id="{1E67162B-94C8-5D24-2FF3-BBC846B599A8}"/>
              </a:ext>
            </a:extLst>
          </p:cNvPr>
          <p:cNvGrpSpPr/>
          <p:nvPr/>
        </p:nvGrpSpPr>
        <p:grpSpPr>
          <a:xfrm>
            <a:off x="0" y="596729"/>
            <a:ext cx="2549911" cy="471900"/>
            <a:chOff x="570607" y="1452275"/>
            <a:chExt cx="4001570" cy="471900"/>
          </a:xfrm>
          <a:solidFill>
            <a:schemeClr val="accent3"/>
          </a:solidFill>
        </p:grpSpPr>
        <p:sp>
          <p:nvSpPr>
            <p:cNvPr id="4" name="Google Shape;214;p18">
              <a:extLst>
                <a:ext uri="{FF2B5EF4-FFF2-40B4-BE49-F238E27FC236}">
                  <a16:creationId xmlns:a16="http://schemas.microsoft.com/office/drawing/2014/main" id="{A6BF3173-9988-7582-71C8-8C523523CA3C}"/>
                </a:ext>
              </a:extLst>
            </p:cNvPr>
            <p:cNvSpPr/>
            <p:nvPr/>
          </p:nvSpPr>
          <p:spPr>
            <a:xfrm>
              <a:off x="570607" y="1452275"/>
              <a:ext cx="4001570" cy="471900"/>
            </a:xfrm>
            <a:prstGeom prst="roundRect">
              <a:avLst>
                <a:gd name="adj" fmla="val 50000"/>
              </a:avLst>
            </a:prstGeom>
            <a:grp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Sơ đồ sequence </a:t>
              </a:r>
              <a:endParaRPr lang="en-US" dirty="0">
                <a:solidFill>
                  <a:srgbClr val="FFFFFF"/>
                </a:solidFill>
                <a:latin typeface="Roboto" panose="02000000000000000000" pitchFamily="2" charset="0"/>
                <a:ea typeface="Roboto" panose="02000000000000000000" pitchFamily="2" charset="0"/>
              </a:endParaRPr>
            </a:p>
          </p:txBody>
        </p:sp>
        <p:sp>
          <p:nvSpPr>
            <p:cNvPr id="5" name="Google Shape;216;p18">
              <a:extLst>
                <a:ext uri="{FF2B5EF4-FFF2-40B4-BE49-F238E27FC236}">
                  <a16:creationId xmlns:a16="http://schemas.microsoft.com/office/drawing/2014/main" id="{DAE240AF-EC8D-0C50-25DD-A9FF8EBE361E}"/>
                </a:ext>
              </a:extLst>
            </p:cNvPr>
            <p:cNvSpPr/>
            <p:nvPr/>
          </p:nvSpPr>
          <p:spPr>
            <a:xfrm>
              <a:off x="708107" y="1494707"/>
              <a:ext cx="632479" cy="3804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6" name="Google Shape;236;p18">
            <a:extLst>
              <a:ext uri="{FF2B5EF4-FFF2-40B4-BE49-F238E27FC236}">
                <a16:creationId xmlns:a16="http://schemas.microsoft.com/office/drawing/2014/main" id="{165CADFD-678B-9DED-EE56-9AE6364351AA}"/>
              </a:ext>
            </a:extLst>
          </p:cNvPr>
          <p:cNvGrpSpPr/>
          <p:nvPr/>
        </p:nvGrpSpPr>
        <p:grpSpPr>
          <a:xfrm>
            <a:off x="212400" y="729000"/>
            <a:ext cx="153470" cy="200722"/>
            <a:chOff x="6264525" y="842250"/>
            <a:chExt cx="423500" cy="481825"/>
          </a:xfrm>
          <a:solidFill>
            <a:schemeClr val="accent3"/>
          </a:solidFill>
        </p:grpSpPr>
        <p:sp>
          <p:nvSpPr>
            <p:cNvPr id="7" name="Google Shape;237;p18">
              <a:extLst>
                <a:ext uri="{FF2B5EF4-FFF2-40B4-BE49-F238E27FC236}">
                  <a16:creationId xmlns:a16="http://schemas.microsoft.com/office/drawing/2014/main" id="{DFC3B8DD-DAE0-1357-0E40-21C1E7E0C670}"/>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238;p18">
              <a:extLst>
                <a:ext uri="{FF2B5EF4-FFF2-40B4-BE49-F238E27FC236}">
                  <a16:creationId xmlns:a16="http://schemas.microsoft.com/office/drawing/2014/main" id="{A6E7BC22-59D1-FFEC-E0FD-A430EC8DCFC9}"/>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239;p18">
              <a:extLst>
                <a:ext uri="{FF2B5EF4-FFF2-40B4-BE49-F238E27FC236}">
                  <a16:creationId xmlns:a16="http://schemas.microsoft.com/office/drawing/2014/main" id="{4753D482-7104-9239-A30F-1F151DEA0D35}"/>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240;p18">
              <a:extLst>
                <a:ext uri="{FF2B5EF4-FFF2-40B4-BE49-F238E27FC236}">
                  <a16:creationId xmlns:a16="http://schemas.microsoft.com/office/drawing/2014/main" id="{370E060D-27C5-1D78-EFAB-AC121002B409}"/>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41;p18">
              <a:extLst>
                <a:ext uri="{FF2B5EF4-FFF2-40B4-BE49-F238E27FC236}">
                  <a16:creationId xmlns:a16="http://schemas.microsoft.com/office/drawing/2014/main" id="{47DD1918-2DBC-F21D-D9B1-DB9A9F25B724}"/>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42;p18">
              <a:extLst>
                <a:ext uri="{FF2B5EF4-FFF2-40B4-BE49-F238E27FC236}">
                  <a16:creationId xmlns:a16="http://schemas.microsoft.com/office/drawing/2014/main" id="{2A0051E7-DB31-288B-4824-118869BD38B6}"/>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3;p18">
              <a:extLst>
                <a:ext uri="{FF2B5EF4-FFF2-40B4-BE49-F238E27FC236}">
                  <a16:creationId xmlns:a16="http://schemas.microsoft.com/office/drawing/2014/main" id="{7C48B5BA-7358-4E11-D9D3-621AC07F7227}"/>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15" name="TextBox 14">
            <a:extLst>
              <a:ext uri="{FF2B5EF4-FFF2-40B4-BE49-F238E27FC236}">
                <a16:creationId xmlns:a16="http://schemas.microsoft.com/office/drawing/2014/main" id="{E3E0CE36-CD40-DB7F-30ED-E4EBC7CFBB69}"/>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16</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AF18C849-1B6F-F3FC-55D1-9A11393EDB5E}"/>
              </a:ext>
            </a:extLst>
          </p:cNvPr>
          <p:cNvSpPr txBox="1"/>
          <p:nvPr/>
        </p:nvSpPr>
        <p:spPr>
          <a:xfrm>
            <a:off x="3326494" y="4975579"/>
            <a:ext cx="3158237" cy="215444"/>
          </a:xfrm>
          <a:prstGeom prst="rect">
            <a:avLst/>
          </a:prstGeom>
          <a:noFill/>
        </p:spPr>
        <p:txBody>
          <a:bodyPr wrap="none" rtlCol="0">
            <a:spAutoFit/>
          </a:bodyPr>
          <a:lstStyle/>
          <a:p>
            <a:r>
              <a:rPr lang="en-US" sz="800" i="1" dirty="0"/>
              <a:t>Hình ảnh 3.4 Sơ đồ sequence usecase Thêm hoạt động cho tour</a:t>
            </a:r>
            <a:endParaRPr lang="vi-VN" sz="800" i="1" dirty="0"/>
          </a:p>
        </p:txBody>
      </p:sp>
    </p:spTree>
    <p:extLst>
      <p:ext uri="{BB962C8B-B14F-4D97-AF65-F5344CB8AC3E}">
        <p14:creationId xmlns:p14="http://schemas.microsoft.com/office/powerpoint/2010/main" val="13938954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9"/>
                                        </p:tgtEl>
                                        <p:attrNameLst>
                                          <p:attrName>style.visibility</p:attrName>
                                        </p:attrNameLst>
                                      </p:cBhvr>
                                      <p:to>
                                        <p:strVal val="visible"/>
                                      </p:to>
                                    </p:set>
                                    <p:animEffect transition="in" filter="fade">
                                      <p:cBhvr>
                                        <p:cTn id="14" dur="1000"/>
                                        <p:tgtEl>
                                          <p:spTgt spid="229"/>
                                        </p:tgtEl>
                                      </p:cBhvr>
                                    </p:animEffect>
                                    <p:anim calcmode="lin" valueType="num">
                                      <p:cBhvr>
                                        <p:cTn id="15" dur="1000" fill="hold"/>
                                        <p:tgtEl>
                                          <p:spTgt spid="229"/>
                                        </p:tgtEl>
                                        <p:attrNameLst>
                                          <p:attrName>ppt_x</p:attrName>
                                        </p:attrNameLst>
                                      </p:cBhvr>
                                      <p:tavLst>
                                        <p:tav tm="0">
                                          <p:val>
                                            <p:strVal val="#ppt_x"/>
                                          </p:val>
                                        </p:tav>
                                        <p:tav tm="100000">
                                          <p:val>
                                            <p:strVal val="#ppt_x"/>
                                          </p:val>
                                        </p:tav>
                                      </p:tavLst>
                                    </p:anim>
                                    <p:anim calcmode="lin" valueType="num">
                                      <p:cBhvr>
                                        <p:cTn id="16" dur="1000" fill="hold"/>
                                        <p:tgtEl>
                                          <p:spTgt spid="22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Diagram&#10;&#10;Description automatically generated">
            <a:extLst>
              <a:ext uri="{FF2B5EF4-FFF2-40B4-BE49-F238E27FC236}">
                <a16:creationId xmlns:a16="http://schemas.microsoft.com/office/drawing/2014/main" id="{0D290FAA-0CFD-C028-0F02-E8AB31B06B5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9542" y="904032"/>
            <a:ext cx="6892438" cy="3939588"/>
          </a:xfrm>
          <a:prstGeom prst="rect">
            <a:avLst/>
          </a:prstGeom>
          <a:noFill/>
          <a:ln>
            <a:noFill/>
          </a:ln>
        </p:spPr>
      </p:pic>
      <p:sp>
        <p:nvSpPr>
          <p:cNvPr id="2" name="Title 1">
            <a:extLst>
              <a:ext uri="{FF2B5EF4-FFF2-40B4-BE49-F238E27FC236}">
                <a16:creationId xmlns:a16="http://schemas.microsoft.com/office/drawing/2014/main" id="{57A3B392-60CB-538E-12B9-55DFA2B041CB}"/>
              </a:ext>
            </a:extLst>
          </p:cNvPr>
          <p:cNvSpPr>
            <a:spLocks noGrp="1"/>
          </p:cNvSpPr>
          <p:nvPr>
            <p:ph type="title"/>
          </p:nvPr>
        </p:nvSpPr>
        <p:spPr>
          <a:xfrm>
            <a:off x="727415" y="0"/>
            <a:ext cx="7723500" cy="481200"/>
          </a:xfrm>
        </p:spPr>
        <p:txBody>
          <a:bodyPr/>
          <a:lstStyle/>
          <a:p>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lang="en-US" dirty="0"/>
          </a:p>
        </p:txBody>
      </p:sp>
      <p:sp>
        <p:nvSpPr>
          <p:cNvPr id="8" name="TextBox 7">
            <a:extLst>
              <a:ext uri="{FF2B5EF4-FFF2-40B4-BE49-F238E27FC236}">
                <a16:creationId xmlns:a16="http://schemas.microsoft.com/office/drawing/2014/main" id="{7F6DB9BC-A329-1F31-7FB8-D1DE2B954F74}"/>
              </a:ext>
            </a:extLst>
          </p:cNvPr>
          <p:cNvSpPr txBox="1"/>
          <p:nvPr/>
        </p:nvSpPr>
        <p:spPr>
          <a:xfrm>
            <a:off x="1554108" y="4819116"/>
            <a:ext cx="6586654" cy="324384"/>
          </a:xfrm>
          <a:prstGeom prst="rect">
            <a:avLst/>
          </a:prstGeom>
          <a:noFill/>
        </p:spPr>
        <p:txBody>
          <a:bodyPr wrap="square">
            <a:spAutoFit/>
          </a:bodyPr>
          <a:lstStyle/>
          <a:p>
            <a:pPr algn="ctr">
              <a:lnSpc>
                <a:spcPct val="115000"/>
              </a:lnSpc>
            </a:pPr>
            <a:r>
              <a:rPr lang="vi-VN" sz="1400" i="1" dirty="0">
                <a:solidFill>
                  <a:srgbClr val="000000"/>
                </a:solidFill>
                <a:effectLst/>
                <a:latin typeface="Times New Roman" panose="02020603050405020304" pitchFamily="18" charset="0"/>
                <a:ea typeface="Calibri" panose="020F0502020204030204" pitchFamily="34" charset="0"/>
              </a:rPr>
              <a:t>Hình </a:t>
            </a:r>
            <a:r>
              <a:rPr lang="en-US" sz="1400" i="1" dirty="0">
                <a:solidFill>
                  <a:srgbClr val="000000"/>
                </a:solidFill>
                <a:effectLst/>
                <a:latin typeface="Times New Roman" panose="02020603050405020304" pitchFamily="18" charset="0"/>
                <a:ea typeface="Calibri" panose="020F0502020204030204" pitchFamily="34" charset="0"/>
              </a:rPr>
              <a:t>2: Class diagram</a:t>
            </a:r>
            <a:endParaRPr lang="en-US" sz="1200" dirty="0">
              <a:solidFill>
                <a:srgbClr val="000000"/>
              </a:solidFill>
              <a:effectLst/>
              <a:latin typeface="Roboto" panose="02000000000000000000" pitchFamily="2" charset="0"/>
              <a:ea typeface="Calibri" panose="020F0502020204030204" pitchFamily="34" charset="0"/>
            </a:endParaRPr>
          </a:p>
        </p:txBody>
      </p:sp>
      <p:grpSp>
        <p:nvGrpSpPr>
          <p:cNvPr id="3" name="Google Shape;213;p18">
            <a:extLst>
              <a:ext uri="{FF2B5EF4-FFF2-40B4-BE49-F238E27FC236}">
                <a16:creationId xmlns:a16="http://schemas.microsoft.com/office/drawing/2014/main" id="{9045A77C-191B-E462-0655-2861726F9237}"/>
              </a:ext>
            </a:extLst>
          </p:cNvPr>
          <p:cNvGrpSpPr/>
          <p:nvPr/>
        </p:nvGrpSpPr>
        <p:grpSpPr>
          <a:xfrm>
            <a:off x="54588" y="481200"/>
            <a:ext cx="2549911" cy="471900"/>
            <a:chOff x="570607" y="1452275"/>
            <a:chExt cx="4001570" cy="471900"/>
          </a:xfrm>
        </p:grpSpPr>
        <p:sp>
          <p:nvSpPr>
            <p:cNvPr id="4" name="Google Shape;214;p18">
              <a:extLst>
                <a:ext uri="{FF2B5EF4-FFF2-40B4-BE49-F238E27FC236}">
                  <a16:creationId xmlns:a16="http://schemas.microsoft.com/office/drawing/2014/main" id="{19402A99-CFE2-3741-6577-3423E2E3AA2C}"/>
                </a:ext>
              </a:extLst>
            </p:cNvPr>
            <p:cNvSpPr/>
            <p:nvPr/>
          </p:nvSpPr>
          <p:spPr>
            <a:xfrm>
              <a:off x="570607" y="1452275"/>
              <a:ext cx="400157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Class Diagram</a:t>
              </a: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a:t>
              </a:r>
              <a:endParaRPr lang="en-US" dirty="0">
                <a:solidFill>
                  <a:srgbClr val="FFFFFF"/>
                </a:solidFill>
                <a:latin typeface="Roboto" panose="02000000000000000000" pitchFamily="2" charset="0"/>
                <a:ea typeface="Roboto" panose="02000000000000000000" pitchFamily="2" charset="0"/>
              </a:endParaRPr>
            </a:p>
          </p:txBody>
        </p:sp>
        <p:sp>
          <p:nvSpPr>
            <p:cNvPr id="7" name="Google Shape;216;p18">
              <a:extLst>
                <a:ext uri="{FF2B5EF4-FFF2-40B4-BE49-F238E27FC236}">
                  <a16:creationId xmlns:a16="http://schemas.microsoft.com/office/drawing/2014/main" id="{CD6ECEA3-A312-AF2B-1E98-EE0A8B9CE6D6}"/>
                </a:ext>
              </a:extLst>
            </p:cNvPr>
            <p:cNvSpPr/>
            <p:nvPr/>
          </p:nvSpPr>
          <p:spPr>
            <a:xfrm>
              <a:off x="708107" y="1494707"/>
              <a:ext cx="632479" cy="38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9" name="Google Shape;236;p18">
            <a:extLst>
              <a:ext uri="{FF2B5EF4-FFF2-40B4-BE49-F238E27FC236}">
                <a16:creationId xmlns:a16="http://schemas.microsoft.com/office/drawing/2014/main" id="{51678FB9-FAA4-2C53-3EA4-223991359095}"/>
              </a:ext>
            </a:extLst>
          </p:cNvPr>
          <p:cNvGrpSpPr/>
          <p:nvPr/>
        </p:nvGrpSpPr>
        <p:grpSpPr>
          <a:xfrm>
            <a:off x="266988" y="613471"/>
            <a:ext cx="153470" cy="200722"/>
            <a:chOff x="6264525" y="842250"/>
            <a:chExt cx="423500" cy="481825"/>
          </a:xfrm>
        </p:grpSpPr>
        <p:sp>
          <p:nvSpPr>
            <p:cNvPr id="10" name="Google Shape;237;p18">
              <a:extLst>
                <a:ext uri="{FF2B5EF4-FFF2-40B4-BE49-F238E27FC236}">
                  <a16:creationId xmlns:a16="http://schemas.microsoft.com/office/drawing/2014/main" id="{393AA194-3C92-BC66-5006-7CCA7C3A1C18}"/>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38;p18">
              <a:extLst>
                <a:ext uri="{FF2B5EF4-FFF2-40B4-BE49-F238E27FC236}">
                  <a16:creationId xmlns:a16="http://schemas.microsoft.com/office/drawing/2014/main" id="{4BADF2A5-6ECE-1C40-AE44-4DBAF93A7B56}"/>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39;p18">
              <a:extLst>
                <a:ext uri="{FF2B5EF4-FFF2-40B4-BE49-F238E27FC236}">
                  <a16:creationId xmlns:a16="http://schemas.microsoft.com/office/drawing/2014/main" id="{0B12A232-16C7-C0F2-36CB-520E5DEE2A19}"/>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0;p18">
              <a:extLst>
                <a:ext uri="{FF2B5EF4-FFF2-40B4-BE49-F238E27FC236}">
                  <a16:creationId xmlns:a16="http://schemas.microsoft.com/office/drawing/2014/main" id="{F787D24B-FB4B-4211-8CA8-D64497842A70}"/>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4" name="Google Shape;241;p18">
              <a:extLst>
                <a:ext uri="{FF2B5EF4-FFF2-40B4-BE49-F238E27FC236}">
                  <a16:creationId xmlns:a16="http://schemas.microsoft.com/office/drawing/2014/main" id="{957B5C1E-7BF6-BF42-EEEC-1347FEEBBDD0}"/>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5" name="Google Shape;242;p18">
              <a:extLst>
                <a:ext uri="{FF2B5EF4-FFF2-40B4-BE49-F238E27FC236}">
                  <a16:creationId xmlns:a16="http://schemas.microsoft.com/office/drawing/2014/main" id="{AF33CC47-500D-5943-2751-B477DFF9F272}"/>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6" name="Google Shape;243;p18">
              <a:extLst>
                <a:ext uri="{FF2B5EF4-FFF2-40B4-BE49-F238E27FC236}">
                  <a16:creationId xmlns:a16="http://schemas.microsoft.com/office/drawing/2014/main" id="{9BA0F150-EFD7-20A9-EB41-6A477D1C4D14}"/>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18" name="TextBox 17">
            <a:extLst>
              <a:ext uri="{FF2B5EF4-FFF2-40B4-BE49-F238E27FC236}">
                <a16:creationId xmlns:a16="http://schemas.microsoft.com/office/drawing/2014/main" id="{2440C7EF-3104-CB99-F3AB-6BE594ED737B}"/>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17</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25631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37"/>
          <p:cNvSpPr/>
          <p:nvPr/>
        </p:nvSpPr>
        <p:spPr>
          <a:xfrm>
            <a:off x="1093492" y="1146250"/>
            <a:ext cx="4003125" cy="793275"/>
          </a:xfrm>
          <a:custGeom>
            <a:avLst/>
            <a:gdLst/>
            <a:ahLst/>
            <a:cxnLst/>
            <a:rect l="l" t="t" r="r" b="b"/>
            <a:pathLst>
              <a:path w="80333" h="27766" extrusionOk="0">
                <a:moveTo>
                  <a:pt x="1" y="0"/>
                </a:moveTo>
                <a:lnTo>
                  <a:pt x="1" y="27766"/>
                </a:lnTo>
                <a:lnTo>
                  <a:pt x="80332" y="27766"/>
                </a:lnTo>
                <a:lnTo>
                  <a:pt x="80332" y="0"/>
                </a:lnTo>
                <a:close/>
              </a:path>
            </a:pathLst>
          </a:custGeom>
          <a:solidFill>
            <a:schemeClr val="accent1"/>
          </a:solidFill>
          <a:ln>
            <a:noFill/>
          </a:ln>
        </p:spPr>
        <p:txBody>
          <a:bodyPr spcFirstLastPara="1" wrap="square" lIns="457200" tIns="91425" rIns="457200" bIns="91425" anchor="ctr" anchorCtr="0">
            <a:noAutofit/>
          </a:bodyPr>
          <a:lstStyle/>
          <a:p>
            <a:pPr lvl="0"/>
            <a:r>
              <a:rPr lang="vi-VN" sz="1200" b="1" dirty="0"/>
              <a:t>Phần cứng: Ram 512MB</a:t>
            </a:r>
            <a:endParaRPr lang="en-US" sz="1200" b="1" dirty="0"/>
          </a:p>
          <a:p>
            <a:pPr lvl="0"/>
            <a:r>
              <a:rPr lang="vi-VN" sz="1200" b="1" dirty="0"/>
              <a:t>Phần mềm: Java </a:t>
            </a:r>
            <a:r>
              <a:rPr lang="vi-VN" b="1" dirty="0"/>
              <a:t>Development</a:t>
            </a:r>
            <a:r>
              <a:rPr lang="vi-VN" sz="1200" b="1" dirty="0"/>
              <a:t> Kit, Docker.</a:t>
            </a:r>
            <a:endParaRPr lang="en-US" sz="1200" b="1" dirty="0"/>
          </a:p>
        </p:txBody>
      </p:sp>
      <p:sp>
        <p:nvSpPr>
          <p:cNvPr id="1171" name="Google Shape;1171;p37"/>
          <p:cNvSpPr/>
          <p:nvPr/>
        </p:nvSpPr>
        <p:spPr>
          <a:xfrm>
            <a:off x="1093492" y="3330850"/>
            <a:ext cx="4003125" cy="793275"/>
          </a:xfrm>
          <a:custGeom>
            <a:avLst/>
            <a:gdLst/>
            <a:ahLst/>
            <a:cxnLst/>
            <a:rect l="l" t="t" r="r" b="b"/>
            <a:pathLst>
              <a:path w="80333" h="27766" extrusionOk="0">
                <a:moveTo>
                  <a:pt x="1" y="0"/>
                </a:moveTo>
                <a:lnTo>
                  <a:pt x="1" y="27765"/>
                </a:lnTo>
                <a:lnTo>
                  <a:pt x="80332" y="27765"/>
                </a:lnTo>
                <a:lnTo>
                  <a:pt x="80332" y="0"/>
                </a:lnTo>
                <a:close/>
              </a:path>
            </a:pathLst>
          </a:custGeom>
          <a:solidFill>
            <a:schemeClr val="accent3"/>
          </a:solidFill>
          <a:ln>
            <a:noFill/>
          </a:ln>
        </p:spPr>
        <p:txBody>
          <a:bodyPr spcFirstLastPara="1" wrap="square" lIns="457200" tIns="91425" rIns="457200" bIns="91425" anchor="ctr" anchorCtr="0">
            <a:noAutofit/>
          </a:bodyPr>
          <a:lstStyle/>
          <a:p>
            <a:pPr lvl="0"/>
            <a:r>
              <a:rPr lang="vi-VN" b="1" dirty="0"/>
              <a:t>Khách hàng:</a:t>
            </a:r>
            <a:endParaRPr lang="en-US" b="1" dirty="0"/>
          </a:p>
          <a:p>
            <a:pPr lvl="0"/>
            <a:r>
              <a:rPr lang="vi-VN" b="1" dirty="0"/>
              <a:t>Phần cứng: Ram 2GB, internet</a:t>
            </a:r>
            <a:endParaRPr lang="en-US" b="1" dirty="0"/>
          </a:p>
        </p:txBody>
      </p:sp>
      <p:sp>
        <p:nvSpPr>
          <p:cNvPr id="1173" name="Google Shape;1173;p37"/>
          <p:cNvSpPr/>
          <p:nvPr/>
        </p:nvSpPr>
        <p:spPr>
          <a:xfrm>
            <a:off x="1093492" y="2120070"/>
            <a:ext cx="4003125" cy="1030310"/>
          </a:xfrm>
          <a:custGeom>
            <a:avLst/>
            <a:gdLst/>
            <a:ahLst/>
            <a:cxnLst/>
            <a:rect l="l" t="t" r="r" b="b"/>
            <a:pathLst>
              <a:path w="80333" h="27766" extrusionOk="0">
                <a:moveTo>
                  <a:pt x="1" y="0"/>
                </a:moveTo>
                <a:lnTo>
                  <a:pt x="1" y="27765"/>
                </a:lnTo>
                <a:lnTo>
                  <a:pt x="80332" y="27765"/>
                </a:lnTo>
                <a:lnTo>
                  <a:pt x="80332" y="0"/>
                </a:lnTo>
                <a:close/>
              </a:path>
            </a:pathLst>
          </a:custGeom>
          <a:solidFill>
            <a:schemeClr val="accent2"/>
          </a:solidFill>
          <a:ln>
            <a:noFill/>
          </a:ln>
        </p:spPr>
        <p:txBody>
          <a:bodyPr spcFirstLastPara="1" wrap="square" lIns="457200" tIns="91425" rIns="457200" bIns="91425" anchor="ctr" anchorCtr="0">
            <a:noAutofit/>
          </a:bodyPr>
          <a:lstStyle/>
          <a:p>
            <a:pPr lvl="0"/>
            <a:r>
              <a:rPr lang="vi-VN" b="1" dirty="0"/>
              <a:t>Quản trị viên: </a:t>
            </a:r>
            <a:endParaRPr lang="en-US" b="1" dirty="0"/>
          </a:p>
          <a:p>
            <a:pPr lvl="0"/>
            <a:r>
              <a:rPr lang="vi-VN" b="1" dirty="0"/>
              <a:t>Phần cứng: Ram 2GB, internet</a:t>
            </a:r>
            <a:endParaRPr lang="en-US" b="1" dirty="0"/>
          </a:p>
          <a:p>
            <a:pPr lvl="0"/>
            <a:r>
              <a:rPr lang="vi-VN" b="1" dirty="0"/>
              <a:t>Phần mềm: Trình duyệt web</a:t>
            </a:r>
            <a:endParaRPr lang="en-US" b="1" dirty="0"/>
          </a:p>
        </p:txBody>
      </p:sp>
      <p:sp>
        <p:nvSpPr>
          <p:cNvPr id="1174" name="Google Shape;1174;p37"/>
          <p:cNvSpPr/>
          <p:nvPr/>
        </p:nvSpPr>
        <p:spPr>
          <a:xfrm>
            <a:off x="4630551" y="1731193"/>
            <a:ext cx="952800" cy="952800"/>
          </a:xfrm>
          <a:prstGeom prst="arc">
            <a:avLst>
              <a:gd name="adj1" fmla="val 16200000"/>
              <a:gd name="adj2" fmla="val 5396403"/>
            </a:avLst>
          </a:prstGeom>
          <a:noFill/>
          <a:ln w="9525" cap="flat" cmpd="sng">
            <a:solidFill>
              <a:srgbClr val="000000"/>
            </a:solidFill>
            <a:prstDash val="dash"/>
            <a:round/>
            <a:headEnd type="none"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nvGrpSpPr>
          <p:cNvPr id="1175" name="Google Shape;1175;p37"/>
          <p:cNvGrpSpPr/>
          <p:nvPr/>
        </p:nvGrpSpPr>
        <p:grpSpPr>
          <a:xfrm>
            <a:off x="735652" y="780617"/>
            <a:ext cx="715680" cy="715729"/>
            <a:chOff x="710265" y="1121593"/>
            <a:chExt cx="715680" cy="715729"/>
          </a:xfrm>
        </p:grpSpPr>
        <p:sp>
          <p:nvSpPr>
            <p:cNvPr id="1176" name="Google Shape;1176;p37"/>
            <p:cNvSpPr/>
            <p:nvPr/>
          </p:nvSpPr>
          <p:spPr>
            <a:xfrm>
              <a:off x="710265" y="1121593"/>
              <a:ext cx="715680" cy="715729"/>
            </a:xfrm>
            <a:custGeom>
              <a:avLst/>
              <a:gdLst/>
              <a:ahLst/>
              <a:cxnLst/>
              <a:rect l="l" t="t" r="r" b="b"/>
              <a:pathLst>
                <a:path w="19694" h="19694" extrusionOk="0">
                  <a:moveTo>
                    <a:pt x="9847" y="1"/>
                  </a:moveTo>
                  <a:cubicBezTo>
                    <a:pt x="4417" y="1"/>
                    <a:pt x="0" y="4418"/>
                    <a:pt x="0" y="9847"/>
                  </a:cubicBezTo>
                  <a:cubicBezTo>
                    <a:pt x="0" y="15276"/>
                    <a:pt x="4417" y="19694"/>
                    <a:pt x="9847" y="19694"/>
                  </a:cubicBezTo>
                  <a:cubicBezTo>
                    <a:pt x="15276" y="19694"/>
                    <a:pt x="19693" y="15276"/>
                    <a:pt x="19693" y="9847"/>
                  </a:cubicBezTo>
                  <a:cubicBezTo>
                    <a:pt x="19693" y="4418"/>
                    <a:pt x="15276" y="1"/>
                    <a:pt x="98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77" name="Google Shape;1177;p37"/>
            <p:cNvSpPr/>
            <p:nvPr/>
          </p:nvSpPr>
          <p:spPr>
            <a:xfrm>
              <a:off x="763976" y="1175265"/>
              <a:ext cx="608292" cy="608822"/>
            </a:xfrm>
            <a:custGeom>
              <a:avLst/>
              <a:gdLst/>
              <a:ahLst/>
              <a:cxnLst/>
              <a:rect l="l" t="t" r="r" b="b"/>
              <a:pathLst>
                <a:path w="14812" h="14824" extrusionOk="0">
                  <a:moveTo>
                    <a:pt x="7406" y="0"/>
                  </a:moveTo>
                  <a:cubicBezTo>
                    <a:pt x="3322" y="0"/>
                    <a:pt x="0" y="3322"/>
                    <a:pt x="0" y="7406"/>
                  </a:cubicBezTo>
                  <a:cubicBezTo>
                    <a:pt x="0" y="11490"/>
                    <a:pt x="3322" y="14824"/>
                    <a:pt x="7406" y="14824"/>
                  </a:cubicBezTo>
                  <a:cubicBezTo>
                    <a:pt x="11490" y="14824"/>
                    <a:pt x="14811" y="11490"/>
                    <a:pt x="14811" y="7406"/>
                  </a:cubicBezTo>
                  <a:cubicBezTo>
                    <a:pt x="14811" y="3322"/>
                    <a:pt x="11490" y="0"/>
                    <a:pt x="7406"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500" dirty="0">
                  <a:latin typeface="Roboto" panose="02000000000000000000" pitchFamily="2" charset="0"/>
                  <a:ea typeface="Fira Sans Extra Condensed Medium"/>
                  <a:cs typeface="Arial" panose="020B0604020202020204" pitchFamily="34" charset="0"/>
                  <a:sym typeface="Fira Sans Extra Condensed Medium"/>
                </a:rPr>
                <a:t>1</a:t>
              </a:r>
              <a:endParaRPr sz="1500" dirty="0">
                <a:latin typeface="Roboto" panose="02000000000000000000" pitchFamily="2" charset="0"/>
                <a:ea typeface="Roboto" panose="02000000000000000000" pitchFamily="2" charset="0"/>
              </a:endParaRPr>
            </a:p>
          </p:txBody>
        </p:sp>
      </p:grpSp>
      <p:sp>
        <p:nvSpPr>
          <p:cNvPr id="1178" name="Google Shape;1178;p37"/>
          <p:cNvSpPr txBox="1"/>
          <p:nvPr/>
        </p:nvSpPr>
        <p:spPr>
          <a:xfrm>
            <a:off x="4122421" y="171017"/>
            <a:ext cx="4903854" cy="848700"/>
          </a:xfrm>
          <a:prstGeom prst="rect">
            <a:avLst/>
          </a:prstGeom>
          <a:noFill/>
          <a:ln>
            <a:noFill/>
          </a:ln>
        </p:spPr>
        <p:txBody>
          <a:bodyPr spcFirstLastPara="1" wrap="square" lIns="91425" tIns="91425" rIns="91425" bIns="91425" anchor="ctr" anchorCtr="0">
            <a:noAutofit/>
          </a:bodyPr>
          <a:lstStyle/>
          <a:p>
            <a:pPr lvl="0" algn="ctr"/>
            <a:r>
              <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IV:  </a:t>
            </a:r>
            <a:r>
              <a:rPr lang="en-US"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Hiện thực dự án</a:t>
            </a:r>
            <a:endPar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nvGrpSpPr>
          <p:cNvPr id="1180" name="Google Shape;1180;p37"/>
          <p:cNvGrpSpPr/>
          <p:nvPr/>
        </p:nvGrpSpPr>
        <p:grpSpPr>
          <a:xfrm>
            <a:off x="735652" y="1872926"/>
            <a:ext cx="715680" cy="715729"/>
            <a:chOff x="710265" y="2213902"/>
            <a:chExt cx="715680" cy="715729"/>
          </a:xfrm>
        </p:grpSpPr>
        <p:sp>
          <p:nvSpPr>
            <p:cNvPr id="1181" name="Google Shape;1181;p37"/>
            <p:cNvSpPr/>
            <p:nvPr/>
          </p:nvSpPr>
          <p:spPr>
            <a:xfrm>
              <a:off x="710265" y="2213902"/>
              <a:ext cx="715680" cy="715729"/>
            </a:xfrm>
            <a:custGeom>
              <a:avLst/>
              <a:gdLst/>
              <a:ahLst/>
              <a:cxnLst/>
              <a:rect l="l" t="t" r="r" b="b"/>
              <a:pathLst>
                <a:path w="19694" h="19694" extrusionOk="0">
                  <a:moveTo>
                    <a:pt x="9847" y="1"/>
                  </a:moveTo>
                  <a:cubicBezTo>
                    <a:pt x="4417" y="1"/>
                    <a:pt x="0" y="4418"/>
                    <a:pt x="0" y="9847"/>
                  </a:cubicBezTo>
                  <a:cubicBezTo>
                    <a:pt x="0" y="15276"/>
                    <a:pt x="4417" y="19694"/>
                    <a:pt x="9847" y="19694"/>
                  </a:cubicBezTo>
                  <a:cubicBezTo>
                    <a:pt x="15276" y="19694"/>
                    <a:pt x="19693" y="15276"/>
                    <a:pt x="19693" y="9847"/>
                  </a:cubicBezTo>
                  <a:cubicBezTo>
                    <a:pt x="19693" y="4418"/>
                    <a:pt x="15276" y="1"/>
                    <a:pt x="98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atin typeface="Roboto" panose="02000000000000000000" pitchFamily="2" charset="0"/>
                <a:ea typeface="Roboto" panose="02000000000000000000" pitchFamily="2" charset="0"/>
              </a:endParaRPr>
            </a:p>
          </p:txBody>
        </p:sp>
        <p:sp>
          <p:nvSpPr>
            <p:cNvPr id="1182" name="Google Shape;1182;p37"/>
            <p:cNvSpPr/>
            <p:nvPr/>
          </p:nvSpPr>
          <p:spPr>
            <a:xfrm>
              <a:off x="763976" y="2267355"/>
              <a:ext cx="608292" cy="608822"/>
            </a:xfrm>
            <a:custGeom>
              <a:avLst/>
              <a:gdLst/>
              <a:ahLst/>
              <a:cxnLst/>
              <a:rect l="l" t="t" r="r" b="b"/>
              <a:pathLst>
                <a:path w="14812" h="14824" extrusionOk="0">
                  <a:moveTo>
                    <a:pt x="7406" y="0"/>
                  </a:moveTo>
                  <a:cubicBezTo>
                    <a:pt x="3322" y="0"/>
                    <a:pt x="0" y="3322"/>
                    <a:pt x="0" y="7406"/>
                  </a:cubicBezTo>
                  <a:cubicBezTo>
                    <a:pt x="0" y="11490"/>
                    <a:pt x="3322" y="14824"/>
                    <a:pt x="7406" y="14824"/>
                  </a:cubicBezTo>
                  <a:cubicBezTo>
                    <a:pt x="11490" y="14824"/>
                    <a:pt x="14811" y="11490"/>
                    <a:pt x="14811" y="7406"/>
                  </a:cubicBezTo>
                  <a:cubicBezTo>
                    <a:pt x="14811" y="3322"/>
                    <a:pt x="11490" y="0"/>
                    <a:pt x="7406"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Roboto" panose="02000000000000000000" pitchFamily="2" charset="0"/>
                  <a:ea typeface="Roboto" panose="02000000000000000000" pitchFamily="2" charset="0"/>
                  <a:cs typeface="Arial" panose="020B0604020202020204" pitchFamily="34" charset="0"/>
                  <a:sym typeface="Fira Sans Extra Condensed Medium"/>
                </a:rPr>
                <a:t>2</a:t>
              </a:r>
              <a:endParaRPr dirty="0">
                <a:latin typeface="Roboto" panose="02000000000000000000" pitchFamily="2" charset="0"/>
                <a:ea typeface="Roboto" panose="02000000000000000000" pitchFamily="2" charset="0"/>
              </a:endParaRPr>
            </a:p>
          </p:txBody>
        </p:sp>
      </p:grpSp>
      <p:grpSp>
        <p:nvGrpSpPr>
          <p:cNvPr id="1183" name="Google Shape;1183;p37"/>
          <p:cNvGrpSpPr/>
          <p:nvPr/>
        </p:nvGrpSpPr>
        <p:grpSpPr>
          <a:xfrm>
            <a:off x="735652" y="2965251"/>
            <a:ext cx="715680" cy="715729"/>
            <a:chOff x="710265" y="3306227"/>
            <a:chExt cx="715680" cy="715729"/>
          </a:xfrm>
        </p:grpSpPr>
        <p:sp>
          <p:nvSpPr>
            <p:cNvPr id="1184" name="Google Shape;1184;p37"/>
            <p:cNvSpPr/>
            <p:nvPr/>
          </p:nvSpPr>
          <p:spPr>
            <a:xfrm>
              <a:off x="710265" y="3306227"/>
              <a:ext cx="715680" cy="715729"/>
            </a:xfrm>
            <a:custGeom>
              <a:avLst/>
              <a:gdLst/>
              <a:ahLst/>
              <a:cxnLst/>
              <a:rect l="l" t="t" r="r" b="b"/>
              <a:pathLst>
                <a:path w="19694" h="19694" extrusionOk="0">
                  <a:moveTo>
                    <a:pt x="9847" y="1"/>
                  </a:moveTo>
                  <a:cubicBezTo>
                    <a:pt x="4417" y="1"/>
                    <a:pt x="0" y="4418"/>
                    <a:pt x="0" y="9847"/>
                  </a:cubicBezTo>
                  <a:cubicBezTo>
                    <a:pt x="0" y="15276"/>
                    <a:pt x="4417" y="19694"/>
                    <a:pt x="9847" y="19694"/>
                  </a:cubicBezTo>
                  <a:cubicBezTo>
                    <a:pt x="15276" y="19694"/>
                    <a:pt x="19693" y="15276"/>
                    <a:pt x="19693" y="9847"/>
                  </a:cubicBezTo>
                  <a:cubicBezTo>
                    <a:pt x="19693" y="4418"/>
                    <a:pt x="15276" y="1"/>
                    <a:pt x="98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85" name="Google Shape;1185;p37"/>
            <p:cNvSpPr/>
            <p:nvPr/>
          </p:nvSpPr>
          <p:spPr>
            <a:xfrm>
              <a:off x="763976" y="3359680"/>
              <a:ext cx="608292" cy="608822"/>
            </a:xfrm>
            <a:custGeom>
              <a:avLst/>
              <a:gdLst/>
              <a:ahLst/>
              <a:cxnLst/>
              <a:rect l="l" t="t" r="r" b="b"/>
              <a:pathLst>
                <a:path w="14812" h="14824" extrusionOk="0">
                  <a:moveTo>
                    <a:pt x="7406" y="0"/>
                  </a:moveTo>
                  <a:cubicBezTo>
                    <a:pt x="3322" y="0"/>
                    <a:pt x="0" y="3322"/>
                    <a:pt x="0" y="7406"/>
                  </a:cubicBezTo>
                  <a:cubicBezTo>
                    <a:pt x="0" y="11490"/>
                    <a:pt x="3322" y="14824"/>
                    <a:pt x="7406" y="14824"/>
                  </a:cubicBezTo>
                  <a:cubicBezTo>
                    <a:pt x="11490" y="14824"/>
                    <a:pt x="14811" y="11490"/>
                    <a:pt x="14811" y="7406"/>
                  </a:cubicBezTo>
                  <a:cubicBezTo>
                    <a:pt x="14811" y="3322"/>
                    <a:pt x="11490" y="0"/>
                    <a:pt x="7406"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Roboto" panose="02000000000000000000" pitchFamily="2" charset="0"/>
                  <a:ea typeface="Roboto" panose="02000000000000000000" pitchFamily="2" charset="0"/>
                  <a:cs typeface="Arial" panose="020B0604020202020204" pitchFamily="34" charset="0"/>
                  <a:sym typeface="Fira Sans Extra Condensed Medium"/>
                </a:rPr>
                <a:t>3</a:t>
              </a:r>
              <a:endParaRPr dirty="0">
                <a:latin typeface="Roboto" panose="02000000000000000000" pitchFamily="2" charset="0"/>
                <a:ea typeface="Roboto" panose="02000000000000000000" pitchFamily="2" charset="0"/>
              </a:endParaRPr>
            </a:p>
          </p:txBody>
        </p:sp>
      </p:grpSp>
      <p:sp>
        <p:nvSpPr>
          <p:cNvPr id="1186" name="Google Shape;1186;p37"/>
          <p:cNvSpPr/>
          <p:nvPr/>
        </p:nvSpPr>
        <p:spPr>
          <a:xfrm>
            <a:off x="4630551" y="2823494"/>
            <a:ext cx="952800" cy="952800"/>
          </a:xfrm>
          <a:prstGeom prst="arc">
            <a:avLst>
              <a:gd name="adj1" fmla="val 16200000"/>
              <a:gd name="adj2" fmla="val 5396403"/>
            </a:avLst>
          </a:prstGeom>
          <a:noFill/>
          <a:ln w="9525" cap="flat" cmpd="sng">
            <a:solidFill>
              <a:srgbClr val="000000"/>
            </a:solidFill>
            <a:prstDash val="dash"/>
            <a:round/>
            <a:headEnd type="none"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2" name="Google Shape;1178;p37">
            <a:extLst>
              <a:ext uri="{FF2B5EF4-FFF2-40B4-BE49-F238E27FC236}">
                <a16:creationId xmlns:a16="http://schemas.microsoft.com/office/drawing/2014/main" id="{34922E5E-8340-868C-511E-F27AA023F794}"/>
              </a:ext>
            </a:extLst>
          </p:cNvPr>
          <p:cNvSpPr txBox="1"/>
          <p:nvPr/>
        </p:nvSpPr>
        <p:spPr>
          <a:xfrm>
            <a:off x="5583351" y="1837322"/>
            <a:ext cx="3560649" cy="848700"/>
          </a:xfrm>
          <a:prstGeom prst="rect">
            <a:avLst/>
          </a:prstGeom>
          <a:noFill/>
          <a:ln>
            <a:noFill/>
          </a:ln>
        </p:spPr>
        <p:txBody>
          <a:bodyPr spcFirstLastPara="1" wrap="square" lIns="91425" tIns="91425" rIns="91425" bIns="91425" anchor="ctr" anchorCtr="0">
            <a:noAutofit/>
          </a:bodyPr>
          <a:lstStyle/>
          <a:p>
            <a:pPr lvl="0" algn="r"/>
            <a:r>
              <a:rPr lang="en-US" sz="2400" b="1" dirty="0">
                <a:solidFill>
                  <a:srgbClr val="0070C0"/>
                </a:solidFill>
                <a:latin typeface="Roboto" panose="02000000000000000000" pitchFamily="2" charset="0"/>
                <a:ea typeface="Roboto" panose="02000000000000000000" pitchFamily="2" charset="0"/>
                <a:cs typeface="Roboto" panose="02000000000000000000" pitchFamily="2" charset="0"/>
              </a:rPr>
              <a:t>Cấu hình phần cứng, phần mềm </a:t>
            </a:r>
            <a:r>
              <a:rPr lang="en-US" sz="2400" b="1" dirty="0" err="1">
                <a:solidFill>
                  <a:srgbClr val="0070C0"/>
                </a:solidFill>
                <a:latin typeface="Roboto" panose="02000000000000000000" pitchFamily="2" charset="0"/>
                <a:ea typeface="Roboto" panose="02000000000000000000" pitchFamily="2" charset="0"/>
                <a:cs typeface="Roboto" panose="02000000000000000000" pitchFamily="2" charset="0"/>
              </a:rPr>
              <a:t>của</a:t>
            </a:r>
            <a:r>
              <a:rPr lang="en-US" sz="2400" b="1" dirty="0">
                <a:solidFill>
                  <a:srgbClr val="0070C0"/>
                </a:solidFill>
                <a:latin typeface="Roboto" panose="02000000000000000000" pitchFamily="2" charset="0"/>
                <a:ea typeface="Roboto" panose="02000000000000000000" pitchFamily="2" charset="0"/>
                <a:cs typeface="Roboto" panose="02000000000000000000" pitchFamily="2" charset="0"/>
              </a:rPr>
              <a:t> server</a:t>
            </a:r>
          </a:p>
        </p:txBody>
      </p:sp>
      <p:sp>
        <p:nvSpPr>
          <p:cNvPr id="3" name="TextBox 2">
            <a:extLst>
              <a:ext uri="{FF2B5EF4-FFF2-40B4-BE49-F238E27FC236}">
                <a16:creationId xmlns:a16="http://schemas.microsoft.com/office/drawing/2014/main" id="{8FBB553E-8D99-8604-F419-231B92A69E75}"/>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18</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965452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8"/>
                                        </p:tgtEl>
                                        <p:attrNameLst>
                                          <p:attrName>style.visibility</p:attrName>
                                        </p:attrNameLst>
                                      </p:cBhvr>
                                      <p:to>
                                        <p:strVal val="visible"/>
                                      </p:to>
                                    </p:set>
                                    <p:anim calcmode="lin" valueType="num">
                                      <p:cBhvr additive="base">
                                        <p:cTn id="7" dur="500" fill="hold"/>
                                        <p:tgtEl>
                                          <p:spTgt spid="1178"/>
                                        </p:tgtEl>
                                        <p:attrNameLst>
                                          <p:attrName>ppt_x</p:attrName>
                                        </p:attrNameLst>
                                      </p:cBhvr>
                                      <p:tavLst>
                                        <p:tav tm="0">
                                          <p:val>
                                            <p:strVal val="#ppt_x"/>
                                          </p:val>
                                        </p:tav>
                                        <p:tav tm="100000">
                                          <p:val>
                                            <p:strVal val="#ppt_x"/>
                                          </p:val>
                                        </p:tav>
                                      </p:tavLst>
                                    </p:anim>
                                    <p:anim calcmode="lin" valueType="num">
                                      <p:cBhvr additive="base">
                                        <p:cTn id="8" dur="500" fill="hold"/>
                                        <p:tgtEl>
                                          <p:spTgt spid="11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75"/>
                                        </p:tgtEl>
                                        <p:attrNameLst>
                                          <p:attrName>style.visibility</p:attrName>
                                        </p:attrNameLst>
                                      </p:cBhvr>
                                      <p:to>
                                        <p:strVal val="visible"/>
                                      </p:to>
                                    </p:set>
                                    <p:animEffect transition="in" filter="fade">
                                      <p:cBhvr>
                                        <p:cTn id="19" dur="1000"/>
                                        <p:tgtEl>
                                          <p:spTgt spid="1175"/>
                                        </p:tgtEl>
                                      </p:cBhvr>
                                    </p:animEffect>
                                    <p:anim calcmode="lin" valueType="num">
                                      <p:cBhvr>
                                        <p:cTn id="20" dur="1000" fill="hold"/>
                                        <p:tgtEl>
                                          <p:spTgt spid="1175"/>
                                        </p:tgtEl>
                                        <p:attrNameLst>
                                          <p:attrName>ppt_x</p:attrName>
                                        </p:attrNameLst>
                                      </p:cBhvr>
                                      <p:tavLst>
                                        <p:tav tm="0">
                                          <p:val>
                                            <p:strVal val="#ppt_x"/>
                                          </p:val>
                                        </p:tav>
                                        <p:tav tm="100000">
                                          <p:val>
                                            <p:strVal val="#ppt_x"/>
                                          </p:val>
                                        </p:tav>
                                      </p:tavLst>
                                    </p:anim>
                                    <p:anim calcmode="lin" valueType="num">
                                      <p:cBhvr>
                                        <p:cTn id="21" dur="1000" fill="hold"/>
                                        <p:tgtEl>
                                          <p:spTgt spid="117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170"/>
                                        </p:tgtEl>
                                        <p:attrNameLst>
                                          <p:attrName>style.visibility</p:attrName>
                                        </p:attrNameLst>
                                      </p:cBhvr>
                                      <p:to>
                                        <p:strVal val="visible"/>
                                      </p:to>
                                    </p:set>
                                    <p:animEffect transition="in" filter="barn(inVertical)">
                                      <p:cBhvr>
                                        <p:cTn id="26" dur="500"/>
                                        <p:tgtEl>
                                          <p:spTgt spid="1170"/>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174"/>
                                        </p:tgtEl>
                                        <p:attrNameLst>
                                          <p:attrName>style.visibility</p:attrName>
                                        </p:attrNameLst>
                                      </p:cBhvr>
                                      <p:to>
                                        <p:strVal val="visible"/>
                                      </p:to>
                                    </p:set>
                                    <p:animEffect transition="in" filter="wheel(1)">
                                      <p:cBhvr>
                                        <p:cTn id="31" dur="2000"/>
                                        <p:tgtEl>
                                          <p:spTgt spid="117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73"/>
                                        </p:tgtEl>
                                        <p:attrNameLst>
                                          <p:attrName>style.visibility</p:attrName>
                                        </p:attrNameLst>
                                      </p:cBhvr>
                                      <p:to>
                                        <p:strVal val="visible"/>
                                      </p:to>
                                    </p:set>
                                    <p:animEffect transition="in" filter="barn(inVertical)">
                                      <p:cBhvr>
                                        <p:cTn id="36" dur="500"/>
                                        <p:tgtEl>
                                          <p:spTgt spid="117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186"/>
                                        </p:tgtEl>
                                        <p:attrNameLst>
                                          <p:attrName>style.visibility</p:attrName>
                                        </p:attrNameLst>
                                      </p:cBhvr>
                                      <p:to>
                                        <p:strVal val="visible"/>
                                      </p:to>
                                    </p:set>
                                    <p:animEffect transition="in" filter="wipe(down)">
                                      <p:cBhvr>
                                        <p:cTn id="41" dur="500"/>
                                        <p:tgtEl>
                                          <p:spTgt spid="118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180"/>
                                        </p:tgtEl>
                                        <p:attrNameLst>
                                          <p:attrName>style.visibility</p:attrName>
                                        </p:attrNameLst>
                                      </p:cBhvr>
                                      <p:to>
                                        <p:strVal val="visible"/>
                                      </p:to>
                                    </p:set>
                                    <p:anim calcmode="lin" valueType="num">
                                      <p:cBhvr additive="base">
                                        <p:cTn id="46" dur="500" fill="hold"/>
                                        <p:tgtEl>
                                          <p:spTgt spid="1180"/>
                                        </p:tgtEl>
                                        <p:attrNameLst>
                                          <p:attrName>ppt_x</p:attrName>
                                        </p:attrNameLst>
                                      </p:cBhvr>
                                      <p:tavLst>
                                        <p:tav tm="0">
                                          <p:val>
                                            <p:strVal val="#ppt_x"/>
                                          </p:val>
                                        </p:tav>
                                        <p:tav tm="100000">
                                          <p:val>
                                            <p:strVal val="#ppt_x"/>
                                          </p:val>
                                        </p:tav>
                                      </p:tavLst>
                                    </p:anim>
                                    <p:anim calcmode="lin" valueType="num">
                                      <p:cBhvr additive="base">
                                        <p:cTn id="47" dur="500" fill="hold"/>
                                        <p:tgtEl>
                                          <p:spTgt spid="118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183"/>
                                        </p:tgtEl>
                                        <p:attrNameLst>
                                          <p:attrName>style.visibility</p:attrName>
                                        </p:attrNameLst>
                                      </p:cBhvr>
                                      <p:to>
                                        <p:strVal val="visible"/>
                                      </p:to>
                                    </p:set>
                                    <p:anim calcmode="lin" valueType="num">
                                      <p:cBhvr additive="base">
                                        <p:cTn id="52" dur="500" fill="hold"/>
                                        <p:tgtEl>
                                          <p:spTgt spid="1183"/>
                                        </p:tgtEl>
                                        <p:attrNameLst>
                                          <p:attrName>ppt_x</p:attrName>
                                        </p:attrNameLst>
                                      </p:cBhvr>
                                      <p:tavLst>
                                        <p:tav tm="0">
                                          <p:val>
                                            <p:strVal val="#ppt_x"/>
                                          </p:val>
                                        </p:tav>
                                        <p:tav tm="100000">
                                          <p:val>
                                            <p:strVal val="#ppt_x"/>
                                          </p:val>
                                        </p:tav>
                                      </p:tavLst>
                                    </p:anim>
                                    <p:anim calcmode="lin" valueType="num">
                                      <p:cBhvr additive="base">
                                        <p:cTn id="53" dur="500" fill="hold"/>
                                        <p:tgtEl>
                                          <p:spTgt spid="118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171"/>
                                        </p:tgtEl>
                                        <p:attrNameLst>
                                          <p:attrName>style.visibility</p:attrName>
                                        </p:attrNameLst>
                                      </p:cBhvr>
                                      <p:to>
                                        <p:strVal val="visible"/>
                                      </p:to>
                                    </p:set>
                                    <p:animEffect transition="in" filter="barn(inVertical)">
                                      <p:cBhvr>
                                        <p:cTn id="58" dur="500"/>
                                        <p:tgtEl>
                                          <p:spTgt spid="1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0" grpId="0" animBg="1"/>
      <p:bldP spid="1171" grpId="0" animBg="1"/>
      <p:bldP spid="1173" grpId="0" animBg="1"/>
      <p:bldP spid="1174" grpId="0" animBg="1"/>
      <p:bldP spid="1178" grpId="0"/>
      <p:bldP spid="1186"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38"/>
          <p:cNvSpPr txBox="1">
            <a:spLocks noGrp="1"/>
          </p:cNvSpPr>
          <p:nvPr>
            <p:ph type="title"/>
          </p:nvPr>
        </p:nvSpPr>
        <p:spPr>
          <a:xfrm>
            <a:off x="637339" y="180331"/>
            <a:ext cx="7723500" cy="481200"/>
          </a:xfrm>
          <a:prstGeom prst="rect">
            <a:avLst/>
          </a:prstGeom>
        </p:spPr>
        <p:txBody>
          <a:bodyPr spcFirstLastPara="1" wrap="square" lIns="91425" tIns="91425" rIns="91425" bIns="91425" anchor="ctr" anchorCtr="0">
            <a:noAutofit/>
          </a:bodyPr>
          <a:lstStyle/>
          <a:p>
            <a:pPr marL="6350" marR="212725" indent="-6350">
              <a:lnSpc>
                <a:spcPct val="127000"/>
              </a:lnSpc>
              <a:spcAft>
                <a:spcPts val="1760"/>
              </a:spcAft>
            </a:pPr>
            <a:r>
              <a:rPr lang="vi-VN" sz="1800" dirty="0">
                <a:solidFill>
                  <a:schemeClr val="accent5"/>
                </a:solidFill>
                <a:ea typeface="Roboto" panose="02000000000000000000" pitchFamily="2" charset="0"/>
              </a:rPr>
              <a:t>Chương V:  </a:t>
            </a:r>
            <a:r>
              <a:rPr lang="en-US" sz="1800" dirty="0">
                <a:solidFill>
                  <a:schemeClr val="accent5"/>
                </a:solidFill>
                <a:ea typeface="Roboto" panose="02000000000000000000" pitchFamily="2" charset="0"/>
              </a:rPr>
              <a:t>Kết Thúc Dự Án</a:t>
            </a:r>
            <a:endParaRPr lang="en-US" sz="1800" b="1" kern="0" dirty="0">
              <a:solidFill>
                <a:srgbClr val="000000"/>
              </a:solidFill>
              <a:effectLst/>
              <a:latin typeface="Times New Roman" panose="02020603050405020304" pitchFamily="18" charset="0"/>
              <a:ea typeface="Times New Roman" panose="02020603050405020304" pitchFamily="18" charset="0"/>
            </a:endParaRPr>
          </a:p>
        </p:txBody>
      </p:sp>
      <p:grpSp>
        <p:nvGrpSpPr>
          <p:cNvPr id="1193" name="Google Shape;1193;p38"/>
          <p:cNvGrpSpPr/>
          <p:nvPr/>
        </p:nvGrpSpPr>
        <p:grpSpPr>
          <a:xfrm>
            <a:off x="244251" y="567319"/>
            <a:ext cx="2502164" cy="4522041"/>
            <a:chOff x="710263" y="1475375"/>
            <a:chExt cx="1651807" cy="2867388"/>
          </a:xfrm>
        </p:grpSpPr>
        <p:sp>
          <p:nvSpPr>
            <p:cNvPr id="1194" name="Google Shape;1194;p38"/>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95" name="Google Shape;1195;p38"/>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96" name="Google Shape;1196;p38"/>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97" name="Google Shape;1197;p38"/>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98" name="Google Shape;1198;p38"/>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dirty="0">
                <a:latin typeface="Roboto" panose="02000000000000000000" pitchFamily="2" charset="0"/>
                <a:ea typeface="Roboto"/>
                <a:cs typeface="Arial" panose="020B0604020202020204" pitchFamily="34" charset="0"/>
                <a:sym typeface="Roboto"/>
              </a:endParaRPr>
            </a:p>
          </p:txBody>
        </p:sp>
        <p:sp>
          <p:nvSpPr>
            <p:cNvPr id="1199" name="Google Shape;1199;p38"/>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Roboto" panose="02000000000000000000" pitchFamily="2" charset="0"/>
                  <a:sym typeface="Fira Sans Extra Condensed Medium"/>
                </a:rPr>
                <a:t>Kết quả đạt được</a:t>
              </a:r>
              <a:endParaRPr lang="en-US" dirty="0">
                <a:latin typeface="Roboto" panose="02000000000000000000" pitchFamily="2" charset="0"/>
                <a:ea typeface="Roboto" panose="02000000000000000000" pitchFamily="2" charset="0"/>
              </a:endParaRPr>
            </a:p>
          </p:txBody>
        </p:sp>
        <p:sp>
          <p:nvSpPr>
            <p:cNvPr id="1200" name="Google Shape;1200;p38"/>
            <p:cNvSpPr/>
            <p:nvPr/>
          </p:nvSpPr>
          <p:spPr>
            <a:xfrm>
              <a:off x="1205840" y="4021950"/>
              <a:ext cx="723555" cy="320813"/>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dirty="0">
                <a:latin typeface="Roboto" panose="02000000000000000000" pitchFamily="2" charset="0"/>
                <a:ea typeface="Roboto" panose="02000000000000000000" pitchFamily="2" charset="0"/>
              </a:endParaRPr>
            </a:p>
          </p:txBody>
        </p:sp>
        <p:sp>
          <p:nvSpPr>
            <p:cNvPr id="1202" name="Google Shape;1202;p38"/>
            <p:cNvSpPr txBox="1"/>
            <p:nvPr/>
          </p:nvSpPr>
          <p:spPr>
            <a:xfrm>
              <a:off x="816850" y="2323365"/>
              <a:ext cx="1458900" cy="124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vi-VN" sz="1200" noProof="1">
                  <a:effectLst/>
                  <a:latin typeface="Times New Roman" panose="02020603050405020304" pitchFamily="18" charset="0"/>
                  <a:ea typeface="Calibri" panose="020F0502020204030204" pitchFamily="34" charset="0"/>
                </a:rPr>
                <a:t>- Phần mềm hỗ trợ hướng dẫn tour của chúng tôi có đô chính xác, dễ sử dụng, gợi ý các tour phổ biến và đang là xu hướng phù hợp, thân thiện với người dùng hơn các ứng dụng khác</a:t>
              </a:r>
            </a:p>
            <a:p>
              <a:pPr marL="0" lvl="0" indent="0" rtl="0">
                <a:spcBef>
                  <a:spcPts val="0"/>
                </a:spcBef>
                <a:spcAft>
                  <a:spcPts val="0"/>
                </a:spcAft>
                <a:buNone/>
              </a:pPr>
              <a:r>
                <a:rPr lang="vi-VN" sz="1200" noProof="1">
                  <a:latin typeface="Times New Roman" panose="02020603050405020304" pitchFamily="18" charset="0"/>
                  <a:ea typeface="Calibri" panose="020F0502020204030204" pitchFamily="34" charset="0"/>
                </a:rPr>
                <a:t>- </a:t>
              </a:r>
              <a:r>
                <a:rPr lang="vi-VN" sz="1200" noProof="1">
                  <a:effectLst/>
                  <a:latin typeface="Times New Roman" panose="02020603050405020304" pitchFamily="18" charset="0"/>
                  <a:ea typeface="Calibri" panose="020F0502020204030204" pitchFamily="34" charset="0"/>
                </a:rPr>
                <a:t>Khả năng gợi ý, đảm bảo kế hoạch và chuyến đi của người dùng, đưa ra kết quả đánh giá tour mức độ thân thiện và đáp ứng nhu cầu người dùng đến 85% </a:t>
              </a:r>
              <a:endParaRPr lang="vi-VN" sz="1200" noProof="1">
                <a:latin typeface="Roboto" panose="02000000000000000000" pitchFamily="2" charset="0"/>
                <a:ea typeface="Roboto" panose="02000000000000000000" pitchFamily="2" charset="0"/>
                <a:cs typeface="Arial" panose="020B0604020202020204" pitchFamily="34" charset="0"/>
                <a:sym typeface="Roboto"/>
              </a:endParaRPr>
            </a:p>
          </p:txBody>
        </p:sp>
      </p:grpSp>
      <p:grpSp>
        <p:nvGrpSpPr>
          <p:cNvPr id="1213" name="Google Shape;1213;p38"/>
          <p:cNvGrpSpPr/>
          <p:nvPr/>
        </p:nvGrpSpPr>
        <p:grpSpPr>
          <a:xfrm>
            <a:off x="2822957" y="560082"/>
            <a:ext cx="2969404" cy="4529245"/>
            <a:chOff x="2737690" y="1475375"/>
            <a:chExt cx="1646519" cy="2867388"/>
          </a:xfrm>
        </p:grpSpPr>
        <p:sp>
          <p:nvSpPr>
            <p:cNvPr id="1214" name="Google Shape;1214;p38"/>
            <p:cNvSpPr/>
            <p:nvPr/>
          </p:nvSpPr>
          <p:spPr>
            <a:xfrm>
              <a:off x="2737700" y="2113046"/>
              <a:ext cx="169190" cy="185025"/>
            </a:xfrm>
            <a:custGeom>
              <a:avLst/>
              <a:gdLst/>
              <a:ahLst/>
              <a:cxnLst/>
              <a:rect l="l" t="t" r="r" b="b"/>
              <a:pathLst>
                <a:path w="5727" h="6263" extrusionOk="0">
                  <a:moveTo>
                    <a:pt x="5394" y="0"/>
                  </a:moveTo>
                  <a:lnTo>
                    <a:pt x="0" y="834"/>
                  </a:lnTo>
                  <a:lnTo>
                    <a:pt x="5727" y="6263"/>
                  </a:lnTo>
                  <a:lnTo>
                    <a:pt x="5727" y="6263"/>
                  </a:lnTo>
                  <a:lnTo>
                    <a:pt x="5394"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5" name="Google Shape;1215;p38"/>
            <p:cNvSpPr/>
            <p:nvPr/>
          </p:nvSpPr>
          <p:spPr>
            <a:xfrm>
              <a:off x="3091501" y="4173169"/>
              <a:ext cx="180121" cy="169574"/>
            </a:xfrm>
            <a:custGeom>
              <a:avLst/>
              <a:gdLst/>
              <a:ahLst/>
              <a:cxnLst/>
              <a:rect l="l" t="t" r="r" b="b"/>
              <a:pathLst>
                <a:path w="6097" h="5740" extrusionOk="0">
                  <a:moveTo>
                    <a:pt x="6097" y="1"/>
                  </a:moveTo>
                  <a:lnTo>
                    <a:pt x="1" y="703"/>
                  </a:lnTo>
                  <a:lnTo>
                    <a:pt x="4799" y="5739"/>
                  </a:lnTo>
                  <a:lnTo>
                    <a:pt x="6097"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6" name="Google Shape;1216;p38"/>
            <p:cNvSpPr/>
            <p:nvPr/>
          </p:nvSpPr>
          <p:spPr>
            <a:xfrm>
              <a:off x="3918763" y="4173169"/>
              <a:ext cx="179766" cy="169574"/>
            </a:xfrm>
            <a:custGeom>
              <a:avLst/>
              <a:gdLst/>
              <a:ahLst/>
              <a:cxnLst/>
              <a:rect l="l" t="t" r="r" b="b"/>
              <a:pathLst>
                <a:path w="6085" h="5740" extrusionOk="0">
                  <a:moveTo>
                    <a:pt x="0" y="1"/>
                  </a:moveTo>
                  <a:lnTo>
                    <a:pt x="1286" y="5739"/>
                  </a:lnTo>
                  <a:lnTo>
                    <a:pt x="6084" y="703"/>
                  </a:lnTo>
                  <a:lnTo>
                    <a:pt x="0"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7" name="Google Shape;1217;p38"/>
            <p:cNvSpPr/>
            <p:nvPr/>
          </p:nvSpPr>
          <p:spPr>
            <a:xfrm>
              <a:off x="3902575" y="1475375"/>
              <a:ext cx="158673" cy="139322"/>
            </a:xfrm>
            <a:custGeom>
              <a:avLst/>
              <a:gdLst/>
              <a:ahLst/>
              <a:cxnLst/>
              <a:rect l="l" t="t" r="r" b="b"/>
              <a:pathLst>
                <a:path w="5371" h="4716" extrusionOk="0">
                  <a:moveTo>
                    <a:pt x="953" y="0"/>
                  </a:moveTo>
                  <a:lnTo>
                    <a:pt x="1" y="4715"/>
                  </a:lnTo>
                  <a:lnTo>
                    <a:pt x="5370" y="4715"/>
                  </a:lnTo>
                  <a:lnTo>
                    <a:pt x="953"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8" name="Google Shape;1218;p38"/>
            <p:cNvSpPr/>
            <p:nvPr/>
          </p:nvSpPr>
          <p:spPr>
            <a:xfrm>
              <a:off x="2839314" y="1564000"/>
              <a:ext cx="1544895" cy="2632899"/>
            </a:xfrm>
            <a:custGeom>
              <a:avLst/>
              <a:gdLst/>
              <a:ahLst/>
              <a:cxnLst/>
              <a:rect l="l" t="t" r="r" b="b"/>
              <a:pathLst>
                <a:path w="52294" h="84273" extrusionOk="0">
                  <a:moveTo>
                    <a:pt x="1" y="1"/>
                  </a:moveTo>
                  <a:lnTo>
                    <a:pt x="1" y="84273"/>
                  </a:lnTo>
                  <a:lnTo>
                    <a:pt x="52293" y="84273"/>
                  </a:lnTo>
                  <a:lnTo>
                    <a:pt x="52293" y="1"/>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dirty="0">
                <a:latin typeface="Roboto" panose="02000000000000000000" pitchFamily="2" charset="0"/>
                <a:ea typeface="Roboto"/>
                <a:cs typeface="Arial" panose="020B0604020202020204" pitchFamily="34" charset="0"/>
                <a:sym typeface="Roboto"/>
              </a:endParaRPr>
            </a:p>
          </p:txBody>
        </p:sp>
        <p:sp>
          <p:nvSpPr>
            <p:cNvPr id="1219" name="Google Shape;1219;p38"/>
            <p:cNvSpPr/>
            <p:nvPr/>
          </p:nvSpPr>
          <p:spPr>
            <a:xfrm>
              <a:off x="2737690" y="1475375"/>
              <a:ext cx="1193133" cy="662343"/>
            </a:xfrm>
            <a:custGeom>
              <a:avLst/>
              <a:gdLst/>
              <a:ahLst/>
              <a:cxnLst/>
              <a:rect l="l" t="t" r="r" b="b"/>
              <a:pathLst>
                <a:path w="40387" h="22420" extrusionOk="0">
                  <a:moveTo>
                    <a:pt x="0" y="0"/>
                  </a:moveTo>
                  <a:lnTo>
                    <a:pt x="0" y="22420"/>
                  </a:lnTo>
                  <a:lnTo>
                    <a:pt x="35909" y="22420"/>
                  </a:lnTo>
                  <a:cubicBezTo>
                    <a:pt x="38386" y="22420"/>
                    <a:pt x="40386" y="20407"/>
                    <a:pt x="40386" y="17931"/>
                  </a:cubicBezTo>
                  <a:lnTo>
                    <a:pt x="4038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Hạn chế của đồ án và hướng cải thiện</a:t>
              </a:r>
              <a:endParaRPr lang="en-US" dirty="0">
                <a:latin typeface="Roboto" panose="02000000000000000000" pitchFamily="2" charset="0"/>
                <a:ea typeface="Roboto" panose="02000000000000000000" pitchFamily="2" charset="0"/>
              </a:endParaRPr>
            </a:p>
          </p:txBody>
        </p:sp>
        <p:sp>
          <p:nvSpPr>
            <p:cNvPr id="1220" name="Google Shape;1220;p38"/>
            <p:cNvSpPr/>
            <p:nvPr/>
          </p:nvSpPr>
          <p:spPr>
            <a:xfrm>
              <a:off x="3233238" y="4022481"/>
              <a:ext cx="723939" cy="320282"/>
            </a:xfrm>
            <a:custGeom>
              <a:avLst/>
              <a:gdLst/>
              <a:ahLst/>
              <a:cxnLst/>
              <a:rect l="l" t="t" r="r" b="b"/>
              <a:pathLst>
                <a:path w="24505" h="18789" extrusionOk="0">
                  <a:moveTo>
                    <a:pt x="4490" y="0"/>
                  </a:moveTo>
                  <a:cubicBezTo>
                    <a:pt x="2013" y="0"/>
                    <a:pt x="1" y="2012"/>
                    <a:pt x="1" y="4489"/>
                  </a:cubicBezTo>
                  <a:lnTo>
                    <a:pt x="1" y="18788"/>
                  </a:lnTo>
                  <a:lnTo>
                    <a:pt x="24504" y="18788"/>
                  </a:lnTo>
                  <a:lnTo>
                    <a:pt x="24504" y="4489"/>
                  </a:lnTo>
                  <a:cubicBezTo>
                    <a:pt x="24504" y="2012"/>
                    <a:pt x="22492" y="0"/>
                    <a:pt x="200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dirty="0">
                <a:latin typeface="Roboto" panose="02000000000000000000" pitchFamily="2" charset="0"/>
                <a:ea typeface="Roboto" panose="02000000000000000000" pitchFamily="2" charset="0"/>
              </a:endParaRPr>
            </a:p>
          </p:txBody>
        </p:sp>
        <p:sp>
          <p:nvSpPr>
            <p:cNvPr id="1222" name="Google Shape;1222;p38"/>
            <p:cNvSpPr txBox="1"/>
            <p:nvPr/>
          </p:nvSpPr>
          <p:spPr>
            <a:xfrm>
              <a:off x="2882311" y="2638071"/>
              <a:ext cx="1458900" cy="983774"/>
            </a:xfrm>
            <a:prstGeom prst="rect">
              <a:avLst/>
            </a:prstGeom>
            <a:noFill/>
            <a:ln>
              <a:noFill/>
            </a:ln>
          </p:spPr>
          <p:txBody>
            <a:bodyPr spcFirstLastPara="1" wrap="square" lIns="91425" tIns="91425" rIns="91425" bIns="91425" anchor="ctr" anchorCtr="0">
              <a:noAutofit/>
            </a:bodyPr>
            <a:lstStyle/>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latin typeface="Times New Roman" panose="02020603050405020304" pitchFamily="18" charset="0"/>
                  <a:ea typeface="Calibri" panose="020F0502020204030204" pitchFamily="34" charset="0"/>
                  <a:cs typeface="Times New Roman" panose="02020603050405020304" pitchFamily="18" charset="0"/>
                </a:rPr>
                <a:t>V</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iệc</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thu thập dữ liệu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tour du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lịch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rõ</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ràng</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và chính xác vẫn còn là một thách thức đối với các nghiên cứu trong lĩnh vực này.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223" name="Google Shape;1223;p38"/>
          <p:cNvGrpSpPr/>
          <p:nvPr/>
        </p:nvGrpSpPr>
        <p:grpSpPr>
          <a:xfrm>
            <a:off x="5869906" y="562874"/>
            <a:ext cx="3098579" cy="4543698"/>
            <a:chOff x="4759829" y="1475375"/>
            <a:chExt cx="1651807" cy="2867388"/>
          </a:xfrm>
        </p:grpSpPr>
        <p:sp>
          <p:nvSpPr>
            <p:cNvPr id="1224" name="Google Shape;1224;p38"/>
            <p:cNvSpPr/>
            <p:nvPr/>
          </p:nvSpPr>
          <p:spPr>
            <a:xfrm>
              <a:off x="5113669" y="4173169"/>
              <a:ext cx="179766" cy="169574"/>
            </a:xfrm>
            <a:custGeom>
              <a:avLst/>
              <a:gdLst/>
              <a:ahLst/>
              <a:cxnLst/>
              <a:rect l="l" t="t" r="r" b="b"/>
              <a:pathLst>
                <a:path w="6085" h="5740" extrusionOk="0">
                  <a:moveTo>
                    <a:pt x="6085" y="1"/>
                  </a:moveTo>
                  <a:lnTo>
                    <a:pt x="1" y="703"/>
                  </a:lnTo>
                  <a:lnTo>
                    <a:pt x="4799" y="5739"/>
                  </a:lnTo>
                  <a:lnTo>
                    <a:pt x="6085" y="1"/>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25" name="Google Shape;1225;p38"/>
            <p:cNvSpPr/>
            <p:nvPr/>
          </p:nvSpPr>
          <p:spPr>
            <a:xfrm>
              <a:off x="5940578" y="4173169"/>
              <a:ext cx="180121" cy="169574"/>
            </a:xfrm>
            <a:custGeom>
              <a:avLst/>
              <a:gdLst/>
              <a:ahLst/>
              <a:cxnLst/>
              <a:rect l="l" t="t" r="r" b="b"/>
              <a:pathLst>
                <a:path w="6097" h="5740" extrusionOk="0">
                  <a:moveTo>
                    <a:pt x="0" y="1"/>
                  </a:moveTo>
                  <a:lnTo>
                    <a:pt x="1298" y="5739"/>
                  </a:lnTo>
                  <a:lnTo>
                    <a:pt x="6096" y="703"/>
                  </a:lnTo>
                  <a:lnTo>
                    <a:pt x="0" y="1"/>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26" name="Google Shape;1226;p38"/>
            <p:cNvSpPr/>
            <p:nvPr/>
          </p:nvSpPr>
          <p:spPr>
            <a:xfrm>
              <a:off x="5924744" y="1475375"/>
              <a:ext cx="158318" cy="139322"/>
            </a:xfrm>
            <a:custGeom>
              <a:avLst/>
              <a:gdLst/>
              <a:ahLst/>
              <a:cxnLst/>
              <a:rect l="l" t="t" r="r" b="b"/>
              <a:pathLst>
                <a:path w="5359" h="4716" extrusionOk="0">
                  <a:moveTo>
                    <a:pt x="953" y="0"/>
                  </a:moveTo>
                  <a:lnTo>
                    <a:pt x="0" y="4715"/>
                  </a:lnTo>
                  <a:lnTo>
                    <a:pt x="5358" y="4715"/>
                  </a:lnTo>
                  <a:lnTo>
                    <a:pt x="953" y="0"/>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27" name="Google Shape;1227;p38"/>
            <p:cNvSpPr/>
            <p:nvPr/>
          </p:nvSpPr>
          <p:spPr>
            <a:xfrm>
              <a:off x="4759829" y="2113046"/>
              <a:ext cx="168865" cy="185025"/>
            </a:xfrm>
            <a:custGeom>
              <a:avLst/>
              <a:gdLst/>
              <a:ahLst/>
              <a:cxnLst/>
              <a:rect l="l" t="t" r="r" b="b"/>
              <a:pathLst>
                <a:path w="5716" h="6263" extrusionOk="0">
                  <a:moveTo>
                    <a:pt x="5395" y="0"/>
                  </a:moveTo>
                  <a:lnTo>
                    <a:pt x="1" y="834"/>
                  </a:lnTo>
                  <a:lnTo>
                    <a:pt x="5716" y="6263"/>
                  </a:lnTo>
                  <a:lnTo>
                    <a:pt x="5395" y="0"/>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28" name="Google Shape;1228;p38"/>
            <p:cNvSpPr/>
            <p:nvPr/>
          </p:nvSpPr>
          <p:spPr>
            <a:xfrm>
              <a:off x="4866416" y="1569217"/>
              <a:ext cx="1545220" cy="2633274"/>
            </a:xfrm>
            <a:custGeom>
              <a:avLst/>
              <a:gdLst/>
              <a:ahLst/>
              <a:cxnLst/>
              <a:rect l="l" t="t" r="r" b="b"/>
              <a:pathLst>
                <a:path w="52305" h="84285" extrusionOk="0">
                  <a:moveTo>
                    <a:pt x="1" y="0"/>
                  </a:moveTo>
                  <a:lnTo>
                    <a:pt x="1" y="84284"/>
                  </a:lnTo>
                  <a:lnTo>
                    <a:pt x="52305" y="84284"/>
                  </a:lnTo>
                  <a:lnTo>
                    <a:pt x="52305" y="0"/>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dirty="0">
                <a:latin typeface="Roboto" panose="02000000000000000000" pitchFamily="2" charset="0"/>
                <a:ea typeface="Roboto"/>
                <a:cs typeface="Arial" panose="020B0604020202020204" pitchFamily="34" charset="0"/>
                <a:sym typeface="Roboto"/>
              </a:endParaRPr>
            </a:p>
          </p:txBody>
        </p:sp>
        <p:sp>
          <p:nvSpPr>
            <p:cNvPr id="1229" name="Google Shape;1229;p38"/>
            <p:cNvSpPr/>
            <p:nvPr/>
          </p:nvSpPr>
          <p:spPr>
            <a:xfrm>
              <a:off x="4759829" y="1475375"/>
              <a:ext cx="1193133" cy="662343"/>
            </a:xfrm>
            <a:custGeom>
              <a:avLst/>
              <a:gdLst/>
              <a:ahLst/>
              <a:cxnLst/>
              <a:rect l="l" t="t" r="r" b="b"/>
              <a:pathLst>
                <a:path w="40387" h="22420" extrusionOk="0">
                  <a:moveTo>
                    <a:pt x="1" y="0"/>
                  </a:moveTo>
                  <a:lnTo>
                    <a:pt x="1" y="22420"/>
                  </a:lnTo>
                  <a:lnTo>
                    <a:pt x="35898" y="22420"/>
                  </a:lnTo>
                  <a:cubicBezTo>
                    <a:pt x="38375" y="22420"/>
                    <a:pt x="40387" y="20407"/>
                    <a:pt x="40387" y="17931"/>
                  </a:cubicBezTo>
                  <a:lnTo>
                    <a:pt x="40387"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Hướng phát triển tiếp theo</a:t>
              </a:r>
              <a:endParaRPr lang="en-US" dirty="0">
                <a:latin typeface="Roboto" panose="02000000000000000000" pitchFamily="2" charset="0"/>
                <a:ea typeface="Roboto" panose="02000000000000000000" pitchFamily="2" charset="0"/>
              </a:endParaRPr>
            </a:p>
          </p:txBody>
        </p:sp>
        <p:sp>
          <p:nvSpPr>
            <p:cNvPr id="1230" name="Google Shape;1230;p38"/>
            <p:cNvSpPr/>
            <p:nvPr/>
          </p:nvSpPr>
          <p:spPr>
            <a:xfrm>
              <a:off x="5255407" y="4010855"/>
              <a:ext cx="723555" cy="331908"/>
            </a:xfrm>
            <a:custGeom>
              <a:avLst/>
              <a:gdLst/>
              <a:ahLst/>
              <a:cxnLst/>
              <a:rect l="l" t="t" r="r" b="b"/>
              <a:pathLst>
                <a:path w="24492" h="18789" extrusionOk="0">
                  <a:moveTo>
                    <a:pt x="4478" y="0"/>
                  </a:moveTo>
                  <a:cubicBezTo>
                    <a:pt x="2001" y="0"/>
                    <a:pt x="1" y="2012"/>
                    <a:pt x="1" y="4489"/>
                  </a:cubicBezTo>
                  <a:lnTo>
                    <a:pt x="1" y="18788"/>
                  </a:lnTo>
                  <a:lnTo>
                    <a:pt x="24492" y="18788"/>
                  </a:lnTo>
                  <a:lnTo>
                    <a:pt x="24492" y="4489"/>
                  </a:lnTo>
                  <a:cubicBezTo>
                    <a:pt x="24492" y="2012"/>
                    <a:pt x="22480" y="0"/>
                    <a:pt x="20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dirty="0">
                <a:latin typeface="Roboto" panose="02000000000000000000" pitchFamily="2" charset="0"/>
                <a:ea typeface="Roboto" panose="02000000000000000000" pitchFamily="2" charset="0"/>
              </a:endParaRPr>
            </a:p>
          </p:txBody>
        </p:sp>
        <p:sp>
          <p:nvSpPr>
            <p:cNvPr id="1232" name="Google Shape;1232;p38"/>
            <p:cNvSpPr txBox="1"/>
            <p:nvPr/>
          </p:nvSpPr>
          <p:spPr>
            <a:xfrm>
              <a:off x="4909576" y="2773878"/>
              <a:ext cx="1458900" cy="713956"/>
            </a:xfrm>
            <a:prstGeom prst="rect">
              <a:avLst/>
            </a:prstGeom>
            <a:noFill/>
            <a:ln>
              <a:noFill/>
            </a:ln>
          </p:spPr>
          <p:txBody>
            <a:bodyPr spcFirstLastPara="1" wrap="square" lIns="91425" tIns="91425" rIns="91425" bIns="91425" anchor="ctr" anchorCtr="0">
              <a:noAutofit/>
            </a:bodyPr>
            <a:lstStyle/>
            <a:p>
              <a:pPr marL="171450" marR="0" indent="-171450">
                <a:lnSpc>
                  <a:spcPct val="107000"/>
                </a:lnSpc>
                <a:spcBef>
                  <a:spcPts val="0"/>
                </a:spcBef>
                <a:spcAft>
                  <a:spcPts val="800"/>
                </a:spcAft>
                <a:buFontTx/>
                <a:buChar char="-"/>
              </a:pPr>
              <a:r>
                <a:rPr lang="en-US" sz="1200" dirty="0">
                  <a:latin typeface="Times New Roman" panose="02020603050405020304" pitchFamily="18" charset="0"/>
                  <a:ea typeface="Calibri" panose="020F0502020204030204" pitchFamily="34" charset="0"/>
                  <a:cs typeface="Times New Roman" panose="02020603050405020304" pitchFamily="18" charset="0"/>
                </a:rPr>
                <a:t>M</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ở rộng dữ liệu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thu thập và nghiên cưu các nhu cầu về dịch vụ tour du lịch chuyên sâu hơn để dữ liệu chở nên thực tế và chở thành lựa chọn của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Tx/>
                <a:buChar char="-"/>
              </a:pP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latin typeface="Times New Roman" panose="02020603050405020304" pitchFamily="18" charset="0"/>
                  <a:ea typeface="Calibri" panose="020F0502020204030204" pitchFamily="34" charset="0"/>
                  <a:cs typeface="Times New Roman" panose="02020603050405020304" pitchFamily="18" charset="0"/>
                </a:rPr>
                <a:t>Ứ</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ng</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dụng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hệ thống</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của chúng tôi vào thực tiễn trong các hệ thống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dịch vụ du lịch, hướng dẫn tour</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Tx/>
                <a:buChar char="-"/>
              </a:pPr>
              <a:r>
                <a:rPr lang="en-US" sz="1200" dirty="0" err="1">
                  <a:latin typeface="Times New Roman" panose="02020603050405020304" pitchFamily="18" charset="0"/>
                  <a:ea typeface="Calibri" panose="020F0502020204030204" pitchFamily="34" charset="0"/>
                  <a:cs typeface="Times New Roman" panose="02020603050405020304" pitchFamily="18" charset="0"/>
                </a:rPr>
                <a:t>Đề</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xuất các nghiên cứu tiếp theo liên quan đến việc sử dụng học sâu trong các lĩnh vực khác như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liên kết với các hệ thống khác như nhà hàng, khách sạn, resort, vận tải để trở thành một hệ thống thương mại dụ lịch.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233" name="Google Shape;1233;p38"/>
          <p:cNvGrpSpPr/>
          <p:nvPr/>
        </p:nvGrpSpPr>
        <p:grpSpPr>
          <a:xfrm>
            <a:off x="1446847" y="4756064"/>
            <a:ext cx="258429" cy="258429"/>
            <a:chOff x="-34003850" y="3227275"/>
            <a:chExt cx="291450" cy="291450"/>
          </a:xfrm>
        </p:grpSpPr>
        <p:sp>
          <p:nvSpPr>
            <p:cNvPr id="1234" name="Google Shape;1234;p3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35" name="Google Shape;1235;p3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36" name="Google Shape;1236;p3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37" name="Google Shape;1237;p3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38" name="Google Shape;1238;p3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239" name="Google Shape;1239;p38"/>
          <p:cNvGrpSpPr/>
          <p:nvPr/>
        </p:nvGrpSpPr>
        <p:grpSpPr>
          <a:xfrm>
            <a:off x="3953719" y="4769915"/>
            <a:ext cx="258429" cy="259825"/>
            <a:chOff x="-33286325" y="3944800"/>
            <a:chExt cx="291450" cy="293025"/>
          </a:xfrm>
        </p:grpSpPr>
        <p:sp>
          <p:nvSpPr>
            <p:cNvPr id="1240" name="Google Shape;1240;p3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1" name="Google Shape;1241;p3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2" name="Google Shape;1242;p3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3" name="Google Shape;1243;p3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244" name="Google Shape;1244;p38"/>
          <p:cNvGrpSpPr/>
          <p:nvPr/>
        </p:nvGrpSpPr>
        <p:grpSpPr>
          <a:xfrm>
            <a:off x="4415617" y="4784272"/>
            <a:ext cx="259116" cy="257963"/>
            <a:chOff x="-30735200" y="3552550"/>
            <a:chExt cx="292225" cy="290925"/>
          </a:xfrm>
        </p:grpSpPr>
        <p:sp>
          <p:nvSpPr>
            <p:cNvPr id="1245" name="Google Shape;1245;p3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6" name="Google Shape;1246;p3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247" name="Google Shape;1247;p38"/>
          <p:cNvGrpSpPr/>
          <p:nvPr/>
        </p:nvGrpSpPr>
        <p:grpSpPr>
          <a:xfrm>
            <a:off x="7362547" y="4745977"/>
            <a:ext cx="259116" cy="258429"/>
            <a:chOff x="-30735200" y="3910925"/>
            <a:chExt cx="292225" cy="291450"/>
          </a:xfrm>
        </p:grpSpPr>
        <p:sp>
          <p:nvSpPr>
            <p:cNvPr id="1248" name="Google Shape;1248;p3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9" name="Google Shape;1249;p3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sp>
        <p:nvSpPr>
          <p:cNvPr id="3" name="TextBox 2">
            <a:extLst>
              <a:ext uri="{FF2B5EF4-FFF2-40B4-BE49-F238E27FC236}">
                <a16:creationId xmlns:a16="http://schemas.microsoft.com/office/drawing/2014/main" id="{B484D0B8-7FAA-5DDC-362C-B8D5132F1411}"/>
              </a:ext>
            </a:extLst>
          </p:cNvPr>
          <p:cNvSpPr txBox="1"/>
          <p:nvPr/>
        </p:nvSpPr>
        <p:spPr>
          <a:xfrm>
            <a:off x="8757356" y="4902348"/>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25</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7593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92"/>
                                        </p:tgtEl>
                                        <p:attrNameLst>
                                          <p:attrName>style.visibility</p:attrName>
                                        </p:attrNameLst>
                                      </p:cBhvr>
                                      <p:to>
                                        <p:strVal val="visible"/>
                                      </p:to>
                                    </p:set>
                                    <p:animEffect transition="in" filter="wipe(down)">
                                      <p:cBhvr>
                                        <p:cTn id="7" dur="500"/>
                                        <p:tgtEl>
                                          <p:spTgt spid="119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93"/>
                                        </p:tgtEl>
                                        <p:attrNameLst>
                                          <p:attrName>style.visibility</p:attrName>
                                        </p:attrNameLst>
                                      </p:cBhvr>
                                      <p:to>
                                        <p:strVal val="visible"/>
                                      </p:to>
                                    </p:set>
                                    <p:animEffect transition="in" filter="fade">
                                      <p:cBhvr>
                                        <p:cTn id="12" dur="1000"/>
                                        <p:tgtEl>
                                          <p:spTgt spid="1193"/>
                                        </p:tgtEl>
                                      </p:cBhvr>
                                    </p:animEffect>
                                    <p:anim calcmode="lin" valueType="num">
                                      <p:cBhvr>
                                        <p:cTn id="13" dur="1000" fill="hold"/>
                                        <p:tgtEl>
                                          <p:spTgt spid="1193"/>
                                        </p:tgtEl>
                                        <p:attrNameLst>
                                          <p:attrName>ppt_x</p:attrName>
                                        </p:attrNameLst>
                                      </p:cBhvr>
                                      <p:tavLst>
                                        <p:tav tm="0">
                                          <p:val>
                                            <p:strVal val="#ppt_x"/>
                                          </p:val>
                                        </p:tav>
                                        <p:tav tm="100000">
                                          <p:val>
                                            <p:strVal val="#ppt_x"/>
                                          </p:val>
                                        </p:tav>
                                      </p:tavLst>
                                    </p:anim>
                                    <p:anim calcmode="lin" valueType="num">
                                      <p:cBhvr>
                                        <p:cTn id="14" dur="1000" fill="hold"/>
                                        <p:tgtEl>
                                          <p:spTgt spid="119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13"/>
                                        </p:tgtEl>
                                        <p:attrNameLst>
                                          <p:attrName>style.visibility</p:attrName>
                                        </p:attrNameLst>
                                      </p:cBhvr>
                                      <p:to>
                                        <p:strVal val="visible"/>
                                      </p:to>
                                    </p:set>
                                    <p:animEffect transition="in" filter="fade">
                                      <p:cBhvr>
                                        <p:cTn id="19" dur="1000"/>
                                        <p:tgtEl>
                                          <p:spTgt spid="1213"/>
                                        </p:tgtEl>
                                      </p:cBhvr>
                                    </p:animEffect>
                                    <p:anim calcmode="lin" valueType="num">
                                      <p:cBhvr>
                                        <p:cTn id="20" dur="1000" fill="hold"/>
                                        <p:tgtEl>
                                          <p:spTgt spid="1213"/>
                                        </p:tgtEl>
                                        <p:attrNameLst>
                                          <p:attrName>ppt_x</p:attrName>
                                        </p:attrNameLst>
                                      </p:cBhvr>
                                      <p:tavLst>
                                        <p:tav tm="0">
                                          <p:val>
                                            <p:strVal val="#ppt_x"/>
                                          </p:val>
                                        </p:tav>
                                        <p:tav tm="100000">
                                          <p:val>
                                            <p:strVal val="#ppt_x"/>
                                          </p:val>
                                        </p:tav>
                                      </p:tavLst>
                                    </p:anim>
                                    <p:anim calcmode="lin" valueType="num">
                                      <p:cBhvr>
                                        <p:cTn id="21"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223"/>
                                        </p:tgtEl>
                                        <p:attrNameLst>
                                          <p:attrName>style.visibility</p:attrName>
                                        </p:attrNameLst>
                                      </p:cBhvr>
                                      <p:to>
                                        <p:strVal val="visible"/>
                                      </p:to>
                                    </p:set>
                                    <p:animEffect transition="in" filter="circle(in)">
                                      <p:cBhvr>
                                        <p:cTn id="26" dur="2000"/>
                                        <p:tgtEl>
                                          <p:spTgt spid="1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38"/>
          <p:cNvSpPr txBox="1">
            <a:spLocks noGrp="1"/>
          </p:cNvSpPr>
          <p:nvPr>
            <p:ph type="title"/>
          </p:nvPr>
        </p:nvSpPr>
        <p:spPr>
          <a:xfrm>
            <a:off x="710250" y="174948"/>
            <a:ext cx="7723500" cy="481200"/>
          </a:xfrm>
          <a:prstGeom prst="rect">
            <a:avLst/>
          </a:prstGeom>
        </p:spPr>
        <p:txBody>
          <a:bodyPr spcFirstLastPara="1" wrap="square" lIns="91425" tIns="91425" rIns="91425" bIns="91425" anchor="ctr" anchorCtr="0">
            <a:noAutofit/>
          </a:bodyPr>
          <a:lstStyle/>
          <a:p>
            <a:pPr lvl="0"/>
            <a:r>
              <a:rPr lang="vi-VN" sz="1800" dirty="0">
                <a:solidFill>
                  <a:schemeClr val="accent5"/>
                </a:solidFill>
                <a:ea typeface="Roboto" panose="02000000000000000000" pitchFamily="2" charset="0"/>
              </a:rPr>
              <a:t>Chương V:  </a:t>
            </a:r>
            <a:r>
              <a:rPr lang="en-US" sz="1800" dirty="0">
                <a:solidFill>
                  <a:schemeClr val="accent5"/>
                </a:solidFill>
                <a:ea typeface="Roboto" panose="02000000000000000000" pitchFamily="2" charset="0"/>
              </a:rPr>
              <a:t>Kết Thúc Dự Án</a:t>
            </a:r>
            <a:endParaRPr lang="vi-VN" sz="1800" dirty="0">
              <a:solidFill>
                <a:schemeClr val="accent5"/>
              </a:solidFill>
              <a:ea typeface="Roboto" panose="02000000000000000000" pitchFamily="2" charset="0"/>
            </a:endParaRPr>
          </a:p>
        </p:txBody>
      </p:sp>
      <p:grpSp>
        <p:nvGrpSpPr>
          <p:cNvPr id="1213" name="Google Shape;1213;p38"/>
          <p:cNvGrpSpPr/>
          <p:nvPr/>
        </p:nvGrpSpPr>
        <p:grpSpPr>
          <a:xfrm>
            <a:off x="517906" y="614255"/>
            <a:ext cx="7597393" cy="4529245"/>
            <a:chOff x="2737690" y="1475375"/>
            <a:chExt cx="1646519" cy="2867388"/>
          </a:xfrm>
        </p:grpSpPr>
        <p:sp>
          <p:nvSpPr>
            <p:cNvPr id="1214" name="Google Shape;1214;p38"/>
            <p:cNvSpPr/>
            <p:nvPr/>
          </p:nvSpPr>
          <p:spPr>
            <a:xfrm>
              <a:off x="2737700" y="2113046"/>
              <a:ext cx="169190" cy="185025"/>
            </a:xfrm>
            <a:custGeom>
              <a:avLst/>
              <a:gdLst/>
              <a:ahLst/>
              <a:cxnLst/>
              <a:rect l="l" t="t" r="r" b="b"/>
              <a:pathLst>
                <a:path w="5727" h="6263" extrusionOk="0">
                  <a:moveTo>
                    <a:pt x="5394" y="0"/>
                  </a:moveTo>
                  <a:lnTo>
                    <a:pt x="0" y="834"/>
                  </a:lnTo>
                  <a:lnTo>
                    <a:pt x="5727" y="6263"/>
                  </a:lnTo>
                  <a:lnTo>
                    <a:pt x="5727" y="6263"/>
                  </a:lnTo>
                  <a:lnTo>
                    <a:pt x="5394"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5" name="Google Shape;1215;p38"/>
            <p:cNvSpPr/>
            <p:nvPr/>
          </p:nvSpPr>
          <p:spPr>
            <a:xfrm>
              <a:off x="3091501" y="4173169"/>
              <a:ext cx="180121" cy="169574"/>
            </a:xfrm>
            <a:custGeom>
              <a:avLst/>
              <a:gdLst/>
              <a:ahLst/>
              <a:cxnLst/>
              <a:rect l="l" t="t" r="r" b="b"/>
              <a:pathLst>
                <a:path w="6097" h="5740" extrusionOk="0">
                  <a:moveTo>
                    <a:pt x="6097" y="1"/>
                  </a:moveTo>
                  <a:lnTo>
                    <a:pt x="1" y="703"/>
                  </a:lnTo>
                  <a:lnTo>
                    <a:pt x="4799" y="5739"/>
                  </a:lnTo>
                  <a:lnTo>
                    <a:pt x="6097"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6" name="Google Shape;1216;p38"/>
            <p:cNvSpPr/>
            <p:nvPr/>
          </p:nvSpPr>
          <p:spPr>
            <a:xfrm>
              <a:off x="3918763" y="4173169"/>
              <a:ext cx="179766" cy="169574"/>
            </a:xfrm>
            <a:custGeom>
              <a:avLst/>
              <a:gdLst/>
              <a:ahLst/>
              <a:cxnLst/>
              <a:rect l="l" t="t" r="r" b="b"/>
              <a:pathLst>
                <a:path w="6085" h="5740" extrusionOk="0">
                  <a:moveTo>
                    <a:pt x="0" y="1"/>
                  </a:moveTo>
                  <a:lnTo>
                    <a:pt x="1286" y="5739"/>
                  </a:lnTo>
                  <a:lnTo>
                    <a:pt x="6084" y="703"/>
                  </a:lnTo>
                  <a:lnTo>
                    <a:pt x="0"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7" name="Google Shape;1217;p38"/>
            <p:cNvSpPr/>
            <p:nvPr/>
          </p:nvSpPr>
          <p:spPr>
            <a:xfrm>
              <a:off x="3902575" y="1475375"/>
              <a:ext cx="158673" cy="139322"/>
            </a:xfrm>
            <a:custGeom>
              <a:avLst/>
              <a:gdLst/>
              <a:ahLst/>
              <a:cxnLst/>
              <a:rect l="l" t="t" r="r" b="b"/>
              <a:pathLst>
                <a:path w="5371" h="4716" extrusionOk="0">
                  <a:moveTo>
                    <a:pt x="953" y="0"/>
                  </a:moveTo>
                  <a:lnTo>
                    <a:pt x="1" y="4715"/>
                  </a:lnTo>
                  <a:lnTo>
                    <a:pt x="5370" y="4715"/>
                  </a:lnTo>
                  <a:lnTo>
                    <a:pt x="953"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8" name="Google Shape;1218;p38"/>
            <p:cNvSpPr/>
            <p:nvPr/>
          </p:nvSpPr>
          <p:spPr>
            <a:xfrm>
              <a:off x="2839314" y="1564000"/>
              <a:ext cx="1544895" cy="2632899"/>
            </a:xfrm>
            <a:custGeom>
              <a:avLst/>
              <a:gdLst/>
              <a:ahLst/>
              <a:cxnLst/>
              <a:rect l="l" t="t" r="r" b="b"/>
              <a:pathLst>
                <a:path w="52294" h="84273" extrusionOk="0">
                  <a:moveTo>
                    <a:pt x="1" y="1"/>
                  </a:moveTo>
                  <a:lnTo>
                    <a:pt x="1" y="84273"/>
                  </a:lnTo>
                  <a:lnTo>
                    <a:pt x="52293" y="84273"/>
                  </a:lnTo>
                  <a:lnTo>
                    <a:pt x="52293" y="1"/>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dirty="0">
                <a:latin typeface="Roboto" panose="02000000000000000000" pitchFamily="2" charset="0"/>
                <a:ea typeface="Roboto"/>
                <a:cs typeface="Arial" panose="020B0604020202020204" pitchFamily="34" charset="0"/>
                <a:sym typeface="Roboto"/>
              </a:endParaRPr>
            </a:p>
          </p:txBody>
        </p:sp>
        <p:sp>
          <p:nvSpPr>
            <p:cNvPr id="1219" name="Google Shape;1219;p38"/>
            <p:cNvSpPr/>
            <p:nvPr/>
          </p:nvSpPr>
          <p:spPr>
            <a:xfrm>
              <a:off x="2737690" y="1475375"/>
              <a:ext cx="1193133" cy="662343"/>
            </a:xfrm>
            <a:custGeom>
              <a:avLst/>
              <a:gdLst/>
              <a:ahLst/>
              <a:cxnLst/>
              <a:rect l="l" t="t" r="r" b="b"/>
              <a:pathLst>
                <a:path w="40387" h="22420" extrusionOk="0">
                  <a:moveTo>
                    <a:pt x="0" y="0"/>
                  </a:moveTo>
                  <a:lnTo>
                    <a:pt x="0" y="22420"/>
                  </a:lnTo>
                  <a:lnTo>
                    <a:pt x="35909" y="22420"/>
                  </a:lnTo>
                  <a:cubicBezTo>
                    <a:pt x="38386" y="22420"/>
                    <a:pt x="40386" y="20407"/>
                    <a:pt x="40386" y="17931"/>
                  </a:cubicBezTo>
                  <a:lnTo>
                    <a:pt x="4038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24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Kết quả đạt được</a:t>
              </a:r>
              <a:endParaRPr lang="en-US" sz="2000" dirty="0">
                <a:latin typeface="Roboto" panose="02000000000000000000" pitchFamily="2" charset="0"/>
                <a:ea typeface="Roboto" panose="02000000000000000000" pitchFamily="2" charset="0"/>
              </a:endParaRPr>
            </a:p>
          </p:txBody>
        </p:sp>
        <p:sp>
          <p:nvSpPr>
            <p:cNvPr id="1220" name="Google Shape;1220;p38"/>
            <p:cNvSpPr/>
            <p:nvPr/>
          </p:nvSpPr>
          <p:spPr>
            <a:xfrm>
              <a:off x="3233238" y="4022481"/>
              <a:ext cx="723939" cy="320282"/>
            </a:xfrm>
            <a:custGeom>
              <a:avLst/>
              <a:gdLst/>
              <a:ahLst/>
              <a:cxnLst/>
              <a:rect l="l" t="t" r="r" b="b"/>
              <a:pathLst>
                <a:path w="24505" h="18789" extrusionOk="0">
                  <a:moveTo>
                    <a:pt x="4490" y="0"/>
                  </a:moveTo>
                  <a:cubicBezTo>
                    <a:pt x="2013" y="0"/>
                    <a:pt x="1" y="2012"/>
                    <a:pt x="1" y="4489"/>
                  </a:cubicBezTo>
                  <a:lnTo>
                    <a:pt x="1" y="18788"/>
                  </a:lnTo>
                  <a:lnTo>
                    <a:pt x="24504" y="18788"/>
                  </a:lnTo>
                  <a:lnTo>
                    <a:pt x="24504" y="4489"/>
                  </a:lnTo>
                  <a:cubicBezTo>
                    <a:pt x="24504" y="2012"/>
                    <a:pt x="22492" y="0"/>
                    <a:pt x="200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dirty="0">
                <a:latin typeface="Roboto" panose="02000000000000000000" pitchFamily="2" charset="0"/>
                <a:ea typeface="Roboto" panose="02000000000000000000" pitchFamily="2" charset="0"/>
              </a:endParaRPr>
            </a:p>
          </p:txBody>
        </p:sp>
        <p:sp>
          <p:nvSpPr>
            <p:cNvPr id="1222" name="Google Shape;1222;p38"/>
            <p:cNvSpPr txBox="1"/>
            <p:nvPr/>
          </p:nvSpPr>
          <p:spPr>
            <a:xfrm>
              <a:off x="2882311" y="2271014"/>
              <a:ext cx="1458900" cy="1350831"/>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Trong khóa luận này, chúng tôi đã thành công trong việc xây dựng một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hệ thống ứng dụng gợi ý và hướng dẫn tour du lịch với các hoạt động một cách phù hợp và nhanh chóng hơn</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Điều này cho thấy tính hiệu quả của phương pháp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thu thập dữ liệu, nghiên cứu tạc vụ, dịch vụ và phương pháp lập trình chính xác. Đóng góp vào định hướng phát triển ngành du lịch tự phát của cả nhân hay tập thể</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Kết quả của nghiên cứu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và phát triển</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này có thể ứng dụng vào thực tiễn trong các hệ thống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dịch vụ du lịch</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giúp cải thiện chất lượng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hướng dẫn tour, trải nghiệm tour và đồng thời tăng tỷ lệ người đi du lịch, thúc đẩy nền kinh tế du lịch tại các vùng miền quốc gia hay trên thế giới</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Đồng thời, nghiên cứu này cũng mở ra các hướng nghiên cứu mới trong lĩnh vực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phát triển du lịch tăng tỷ lệ người đi du lịch</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và ứng dụng của nó trong các lĩnh vực khác.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239" name="Google Shape;1239;p38"/>
          <p:cNvGrpSpPr/>
          <p:nvPr/>
        </p:nvGrpSpPr>
        <p:grpSpPr>
          <a:xfrm>
            <a:off x="4114100" y="4833786"/>
            <a:ext cx="258429" cy="259825"/>
            <a:chOff x="-33286325" y="3944800"/>
            <a:chExt cx="291450" cy="293025"/>
          </a:xfrm>
        </p:grpSpPr>
        <p:sp>
          <p:nvSpPr>
            <p:cNvPr id="1240" name="Google Shape;1240;p3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1" name="Google Shape;1241;p3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2" name="Google Shape;1242;p3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3" name="Google Shape;1243;p3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244" name="Google Shape;1244;p38"/>
          <p:cNvGrpSpPr/>
          <p:nvPr/>
        </p:nvGrpSpPr>
        <p:grpSpPr>
          <a:xfrm>
            <a:off x="4575998" y="4848143"/>
            <a:ext cx="259116" cy="257963"/>
            <a:chOff x="-30735200" y="3552550"/>
            <a:chExt cx="292225" cy="290925"/>
          </a:xfrm>
        </p:grpSpPr>
        <p:sp>
          <p:nvSpPr>
            <p:cNvPr id="1245" name="Google Shape;1245;p3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6" name="Google Shape;1246;p3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sp>
        <p:nvSpPr>
          <p:cNvPr id="2" name="TextBox 1">
            <a:extLst>
              <a:ext uri="{FF2B5EF4-FFF2-40B4-BE49-F238E27FC236}">
                <a16:creationId xmlns:a16="http://schemas.microsoft.com/office/drawing/2014/main" id="{4B2D063C-DFB5-8ED2-79BA-AE6EE79C054A}"/>
              </a:ext>
            </a:extLst>
          </p:cNvPr>
          <p:cNvSpPr txBox="1"/>
          <p:nvPr/>
        </p:nvSpPr>
        <p:spPr>
          <a:xfrm>
            <a:off x="8757356" y="4902348"/>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26</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020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92"/>
                                        </p:tgtEl>
                                        <p:attrNameLst>
                                          <p:attrName>style.visibility</p:attrName>
                                        </p:attrNameLst>
                                      </p:cBhvr>
                                      <p:to>
                                        <p:strVal val="visible"/>
                                      </p:to>
                                    </p:set>
                                    <p:animEffect transition="in" filter="wipe(down)">
                                      <p:cBhvr>
                                        <p:cTn id="7" dur="500"/>
                                        <p:tgtEl>
                                          <p:spTgt spid="119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13"/>
                                        </p:tgtEl>
                                        <p:attrNameLst>
                                          <p:attrName>style.visibility</p:attrName>
                                        </p:attrNameLst>
                                      </p:cBhvr>
                                      <p:to>
                                        <p:strVal val="visible"/>
                                      </p:to>
                                    </p:set>
                                    <p:animEffect transition="in" filter="fade">
                                      <p:cBhvr>
                                        <p:cTn id="12" dur="1000"/>
                                        <p:tgtEl>
                                          <p:spTgt spid="1213"/>
                                        </p:tgtEl>
                                      </p:cBhvr>
                                    </p:animEffect>
                                    <p:anim calcmode="lin" valueType="num">
                                      <p:cBhvr>
                                        <p:cTn id="13" dur="1000" fill="hold"/>
                                        <p:tgtEl>
                                          <p:spTgt spid="1213"/>
                                        </p:tgtEl>
                                        <p:attrNameLst>
                                          <p:attrName>ppt_x</p:attrName>
                                        </p:attrNameLst>
                                      </p:cBhvr>
                                      <p:tavLst>
                                        <p:tav tm="0">
                                          <p:val>
                                            <p:strVal val="#ppt_x"/>
                                          </p:val>
                                        </p:tav>
                                        <p:tav tm="100000">
                                          <p:val>
                                            <p:strVal val="#ppt_x"/>
                                          </p:val>
                                        </p:tav>
                                      </p:tavLst>
                                    </p:anim>
                                    <p:anim calcmode="lin" valueType="num">
                                      <p:cBhvr>
                                        <p:cTn id="14"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pic>
        <p:nvPicPr>
          <p:cNvPr id="5" name="Picture 4" descr="A picture containing text, coffee cup, mug, tableware&#10;&#10;Description automatically generated">
            <a:extLst>
              <a:ext uri="{FF2B5EF4-FFF2-40B4-BE49-F238E27FC236}">
                <a16:creationId xmlns:a16="http://schemas.microsoft.com/office/drawing/2014/main" id="{C9E6F4B9-4316-BC66-B9AA-70E9C3ED470F}"/>
              </a:ext>
            </a:extLst>
          </p:cNvPr>
          <p:cNvPicPr>
            <a:picLocks noChangeAspect="1"/>
          </p:cNvPicPr>
          <p:nvPr/>
        </p:nvPicPr>
        <p:blipFill>
          <a:blip r:embed="rId3"/>
          <a:stretch>
            <a:fillRect/>
          </a:stretch>
        </p:blipFill>
        <p:spPr>
          <a:xfrm>
            <a:off x="0" y="0"/>
            <a:ext cx="3954156" cy="5143500"/>
          </a:xfrm>
          <a:prstGeom prst="rect">
            <a:avLst/>
          </a:prstGeom>
        </p:spPr>
      </p:pic>
      <p:sp>
        <p:nvSpPr>
          <p:cNvPr id="6" name="TextBox 5">
            <a:extLst>
              <a:ext uri="{FF2B5EF4-FFF2-40B4-BE49-F238E27FC236}">
                <a16:creationId xmlns:a16="http://schemas.microsoft.com/office/drawing/2014/main" id="{883A203E-7B68-8CE4-4D9A-32D3863A85BB}"/>
              </a:ext>
            </a:extLst>
          </p:cNvPr>
          <p:cNvSpPr txBox="1"/>
          <p:nvPr/>
        </p:nvSpPr>
        <p:spPr>
          <a:xfrm>
            <a:off x="4145280" y="1217533"/>
            <a:ext cx="4853940" cy="2708434"/>
          </a:xfrm>
          <a:prstGeom prst="rect">
            <a:avLst/>
          </a:prstGeom>
          <a:noFill/>
          <a:ln>
            <a:solidFill>
              <a:schemeClr val="bg1"/>
            </a:solidFill>
          </a:ln>
        </p:spPr>
        <p:txBody>
          <a:bodyPr wrap="square" rtlCol="0">
            <a:spAutoFit/>
          </a:bodyPr>
          <a:lstStyle/>
          <a:p>
            <a:r>
              <a:rPr lang="en-US" sz="3400" b="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Xin Cảm Ơn Qúy Thầy Cô </a:t>
            </a:r>
            <a:r>
              <a:rPr lang="en-US" sz="34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Đã Lắng Nghe Bài Thuyết Trình Của Nhóm Chúng tôi!</a:t>
            </a:r>
            <a:endParaRPr lang="vi-VN" sz="34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a:p>
            <a:endParaRPr lang="vi-VN" sz="3400" b="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73546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up of a wall&#10;&#10;Description automatically generated with low confidence">
            <a:extLst>
              <a:ext uri="{FF2B5EF4-FFF2-40B4-BE49-F238E27FC236}">
                <a16:creationId xmlns:a16="http://schemas.microsoft.com/office/drawing/2014/main" id="{6F3A6FB5-ABE1-91D4-E11D-758F0B4A234A}"/>
              </a:ext>
            </a:extLst>
          </p:cNvPr>
          <p:cNvPicPr>
            <a:picLocks noChangeAspect="1"/>
          </p:cNvPicPr>
          <p:nvPr/>
        </p:nvPicPr>
        <p:blipFill>
          <a:blip r:embed="rId2"/>
          <a:stretch>
            <a:fillRect/>
          </a:stretch>
        </p:blipFill>
        <p:spPr>
          <a:xfrm>
            <a:off x="-379229" y="-1615085"/>
            <a:ext cx="3121268" cy="6758585"/>
          </a:xfrm>
          <a:prstGeom prst="rect">
            <a:avLst/>
          </a:prstGeom>
        </p:spPr>
      </p:pic>
      <p:sp>
        <p:nvSpPr>
          <p:cNvPr id="4" name="TextBox 3">
            <a:extLst>
              <a:ext uri="{FF2B5EF4-FFF2-40B4-BE49-F238E27FC236}">
                <a16:creationId xmlns:a16="http://schemas.microsoft.com/office/drawing/2014/main" id="{7DE9D0B9-9536-094B-1F58-6D10A2AE5D36}"/>
              </a:ext>
            </a:extLst>
          </p:cNvPr>
          <p:cNvSpPr txBox="1"/>
          <p:nvPr/>
        </p:nvSpPr>
        <p:spPr>
          <a:xfrm flipH="1">
            <a:off x="3574819" y="412194"/>
            <a:ext cx="4454237" cy="892552"/>
          </a:xfrm>
          <a:prstGeom prst="rect">
            <a:avLst/>
          </a:prstGeom>
          <a:noFill/>
        </p:spPr>
        <p:txBody>
          <a:bodyPr wrap="square" rtlCol="0">
            <a:spAutoFit/>
          </a:bodyPr>
          <a:lstStyle/>
          <a:p>
            <a:pPr algn="ctr"/>
            <a:r>
              <a:rPr lang="vi-VN"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 Giới Thiệu </a:t>
            </a:r>
            <a:r>
              <a:rPr lang="en-US" sz="2600" dirty="0" err="1">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Tổng</a:t>
            </a:r>
            <a:r>
              <a:rPr lang="en-US"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 Quan </a:t>
            </a:r>
            <a:r>
              <a:rPr lang="en-US" sz="2600" dirty="0" err="1">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Đề</a:t>
            </a:r>
            <a:r>
              <a:rPr lang="en-US"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 </a:t>
            </a:r>
            <a:r>
              <a:rPr lang="en-US" sz="2600" dirty="0" err="1">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Tài</a:t>
            </a:r>
            <a:endParaRPr lang="vi-VN"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a:p>
            <a:endParaRPr lang="vi-VN" sz="2600" dirty="0"/>
          </a:p>
        </p:txBody>
      </p:sp>
      <p:sp>
        <p:nvSpPr>
          <p:cNvPr id="2" name="TextBox 1">
            <a:extLst>
              <a:ext uri="{FF2B5EF4-FFF2-40B4-BE49-F238E27FC236}">
                <a16:creationId xmlns:a16="http://schemas.microsoft.com/office/drawing/2014/main" id="{EA074E17-FDA1-404E-9416-98658C17095F}"/>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6" name="Oval 5">
            <a:extLst>
              <a:ext uri="{FF2B5EF4-FFF2-40B4-BE49-F238E27FC236}">
                <a16:creationId xmlns:a16="http://schemas.microsoft.com/office/drawing/2014/main" id="{756AD89A-F767-5448-71BE-86BBC38416B2}"/>
              </a:ext>
            </a:extLst>
          </p:cNvPr>
          <p:cNvSpPr/>
          <p:nvPr/>
        </p:nvSpPr>
        <p:spPr>
          <a:xfrm>
            <a:off x="1378527" y="1046018"/>
            <a:ext cx="2902528" cy="2895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descr="A picture containing outdoor, nature, water, sky&#10;&#10;Description automatically generated">
            <a:extLst>
              <a:ext uri="{FF2B5EF4-FFF2-40B4-BE49-F238E27FC236}">
                <a16:creationId xmlns:a16="http://schemas.microsoft.com/office/drawing/2014/main" id="{07AA2A24-9E48-A274-B8FC-E2158DDB7518}"/>
              </a:ext>
            </a:extLst>
          </p:cNvPr>
          <p:cNvPicPr>
            <a:picLocks noChangeAspect="1"/>
          </p:cNvPicPr>
          <p:nvPr/>
        </p:nvPicPr>
        <p:blipFill>
          <a:blip r:embed="rId3"/>
          <a:stretch>
            <a:fillRect/>
          </a:stretch>
        </p:blipFill>
        <p:spPr>
          <a:xfrm>
            <a:off x="1448145" y="1109498"/>
            <a:ext cx="2902528" cy="276847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a:extLst>
              <a:ext uri="{FF2B5EF4-FFF2-40B4-BE49-F238E27FC236}">
                <a16:creationId xmlns:a16="http://schemas.microsoft.com/office/drawing/2014/main" id="{546DE0A9-9801-CE6B-3711-9F7FC3E2433A}"/>
              </a:ext>
            </a:extLst>
          </p:cNvPr>
          <p:cNvSpPr txBox="1"/>
          <p:nvPr/>
        </p:nvSpPr>
        <p:spPr>
          <a:xfrm>
            <a:off x="4572000" y="1388092"/>
            <a:ext cx="3927073" cy="1384995"/>
          </a:xfrm>
          <a:prstGeom prst="rect">
            <a:avLst/>
          </a:prstGeom>
          <a:noFill/>
        </p:spPr>
        <p:txBody>
          <a:bodyPr wrap="square">
            <a:spAutoFit/>
          </a:bodyPr>
          <a:lstStyle/>
          <a:p>
            <a:r>
              <a:rPr lang="vi-VN" sz="1400" dirty="0">
                <a:solidFill>
                  <a:srgbClr val="0070C0"/>
                </a:solidFill>
                <a:effectLst/>
                <a:latin typeface="Roboto" panose="02000000000000000000" pitchFamily="2" charset="0"/>
                <a:ea typeface="Roboto" panose="02000000000000000000" pitchFamily="2" charset="0"/>
                <a:cs typeface="Roboto" panose="02000000000000000000" pitchFamily="2" charset="0"/>
              </a:rPr>
              <a:t>Trong thời đại công nghệ ngày nay, việc sử dụng các ứng dụng di động để tìm kiếm thông tin và</a:t>
            </a:r>
            <a:r>
              <a:rPr lang="en-US" sz="1400" dirty="0">
                <a:solidFill>
                  <a:srgbClr val="0070C0"/>
                </a:solidFill>
                <a:effectLst/>
                <a:latin typeface="Roboto" panose="02000000000000000000" pitchFamily="2" charset="0"/>
                <a:ea typeface="Roboto" panose="02000000000000000000" pitchFamily="2" charset="0"/>
                <a:cs typeface="Roboto" panose="02000000000000000000" pitchFamily="2" charset="0"/>
              </a:rPr>
              <a:t> </a:t>
            </a:r>
            <a:r>
              <a:rPr lang="en-US" sz="1400" dirty="0" err="1">
                <a:solidFill>
                  <a:srgbClr val="0070C0"/>
                </a:solidFill>
                <a:effectLst/>
                <a:latin typeface="Roboto" panose="02000000000000000000" pitchFamily="2" charset="0"/>
                <a:ea typeface="Roboto" panose="02000000000000000000" pitchFamily="2" charset="0"/>
                <a:cs typeface="Roboto" panose="02000000000000000000" pitchFamily="2" charset="0"/>
              </a:rPr>
              <a:t>lên</a:t>
            </a:r>
            <a:r>
              <a:rPr lang="vi-VN" sz="1400" dirty="0">
                <a:solidFill>
                  <a:srgbClr val="0070C0"/>
                </a:solidFill>
                <a:effectLst/>
                <a:latin typeface="Roboto" panose="02000000000000000000" pitchFamily="2" charset="0"/>
                <a:ea typeface="Roboto" panose="02000000000000000000" pitchFamily="2" charset="0"/>
                <a:cs typeface="Roboto" panose="02000000000000000000" pitchFamily="2" charset="0"/>
              </a:rPr>
              <a:t> kế hoạch du lịch trở nên phổ biến hơn bao giờ hết. Tuy nhiên, việc tổng hợp thông tin và lựa chọn lịch trình phù hợp vẫn là một thách thức đối với nhiều du khách. </a:t>
            </a:r>
            <a:endParaRPr lang="vi-VN"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9C0353E8-4B72-7F80-7991-AB4C2842F4C4}"/>
              </a:ext>
            </a:extLst>
          </p:cNvPr>
          <p:cNvSpPr txBox="1"/>
          <p:nvPr/>
        </p:nvSpPr>
        <p:spPr>
          <a:xfrm>
            <a:off x="4572000" y="2897257"/>
            <a:ext cx="4046220" cy="954107"/>
          </a:xfrm>
          <a:prstGeom prst="rect">
            <a:avLst/>
          </a:prstGeom>
          <a:noFill/>
        </p:spPr>
        <p:txBody>
          <a:bodyPr wrap="square">
            <a:spAutoFit/>
          </a:bodyPr>
          <a:lstStyle/>
          <a:p>
            <a:r>
              <a:rPr lang="vi-VN" sz="1400" dirty="0">
                <a:solidFill>
                  <a:srgbClr val="7030A0"/>
                </a:solidFill>
                <a:effectLst/>
                <a:latin typeface="Roboto" panose="02000000000000000000" pitchFamily="2" charset="0"/>
                <a:ea typeface="Roboto" panose="02000000000000000000" pitchFamily="2" charset="0"/>
                <a:cs typeface="Roboto" panose="02000000000000000000" pitchFamily="2" charset="0"/>
              </a:rPr>
              <a:t>Tôi nghĩ bạn cũng giống tôi, nhiều lúc tự hỏi “Kỳ nghỉ này mình nên đi du lịch đâu đây? Hay gia đình, bạn bè mình nên đi du lịch ở đâu cho phù hợp?”. Lựa chọn lại trở thành một việc khó khắn. </a:t>
            </a:r>
            <a:endParaRPr lang="vi-VN" dirty="0">
              <a:solidFill>
                <a:srgbClr val="7030A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957319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wall&#10;&#10;Description automatically generated with low confidence">
            <a:extLst>
              <a:ext uri="{FF2B5EF4-FFF2-40B4-BE49-F238E27FC236}">
                <a16:creationId xmlns:a16="http://schemas.microsoft.com/office/drawing/2014/main" id="{EE5A347D-DE6A-7721-605C-CF03E5E25D82}"/>
              </a:ext>
            </a:extLst>
          </p:cNvPr>
          <p:cNvPicPr>
            <a:picLocks noChangeAspect="1"/>
          </p:cNvPicPr>
          <p:nvPr/>
        </p:nvPicPr>
        <p:blipFill>
          <a:blip r:embed="rId2"/>
          <a:stretch>
            <a:fillRect/>
          </a:stretch>
        </p:blipFill>
        <p:spPr>
          <a:xfrm>
            <a:off x="-379229" y="-1615085"/>
            <a:ext cx="3121268" cy="6758585"/>
          </a:xfrm>
          <a:prstGeom prst="rect">
            <a:avLst/>
          </a:prstGeom>
        </p:spPr>
      </p:pic>
      <p:sp>
        <p:nvSpPr>
          <p:cNvPr id="4" name="TextBox 3">
            <a:extLst>
              <a:ext uri="{FF2B5EF4-FFF2-40B4-BE49-F238E27FC236}">
                <a16:creationId xmlns:a16="http://schemas.microsoft.com/office/drawing/2014/main" id="{7DE9D0B9-9536-094B-1F58-6D10A2AE5D36}"/>
              </a:ext>
            </a:extLst>
          </p:cNvPr>
          <p:cNvSpPr txBox="1"/>
          <p:nvPr/>
        </p:nvSpPr>
        <p:spPr>
          <a:xfrm flipH="1">
            <a:off x="3574819" y="412194"/>
            <a:ext cx="4454237" cy="892552"/>
          </a:xfrm>
          <a:prstGeom prst="rect">
            <a:avLst/>
          </a:prstGeom>
          <a:noFill/>
        </p:spPr>
        <p:txBody>
          <a:bodyPr wrap="square" rtlCol="0">
            <a:spAutoFit/>
          </a:bodyPr>
          <a:lstStyle/>
          <a:p>
            <a:pPr algn="ctr"/>
            <a:r>
              <a:rPr lang="vi-VN"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 Giới Thiệu </a:t>
            </a:r>
            <a:r>
              <a:rPr lang="en-US" sz="2600" dirty="0" err="1">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Tổng</a:t>
            </a:r>
            <a:r>
              <a:rPr lang="en-US"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 Quan </a:t>
            </a:r>
            <a:r>
              <a:rPr lang="en-US" sz="2600" dirty="0" err="1">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Đề</a:t>
            </a:r>
            <a:r>
              <a:rPr lang="en-US"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 </a:t>
            </a:r>
            <a:r>
              <a:rPr lang="en-US" sz="2600" dirty="0" err="1">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Tài</a:t>
            </a:r>
            <a:endParaRPr lang="vi-VN"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a:p>
            <a:endParaRPr lang="vi-VN" sz="2600" dirty="0"/>
          </a:p>
        </p:txBody>
      </p:sp>
      <p:sp>
        <p:nvSpPr>
          <p:cNvPr id="2" name="TextBox 1">
            <a:extLst>
              <a:ext uri="{FF2B5EF4-FFF2-40B4-BE49-F238E27FC236}">
                <a16:creationId xmlns:a16="http://schemas.microsoft.com/office/drawing/2014/main" id="{EA074E17-FDA1-404E-9416-98658C17095F}"/>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6" name="Oval 5">
            <a:extLst>
              <a:ext uri="{FF2B5EF4-FFF2-40B4-BE49-F238E27FC236}">
                <a16:creationId xmlns:a16="http://schemas.microsoft.com/office/drawing/2014/main" id="{756AD89A-F767-5448-71BE-86BBC38416B2}"/>
              </a:ext>
            </a:extLst>
          </p:cNvPr>
          <p:cNvSpPr/>
          <p:nvPr/>
        </p:nvSpPr>
        <p:spPr>
          <a:xfrm>
            <a:off x="1378527" y="1046018"/>
            <a:ext cx="2902528" cy="2895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4C4FD44A-3C9B-4A34-1C4C-9AD229407E6F}"/>
              </a:ext>
            </a:extLst>
          </p:cNvPr>
          <p:cNvSpPr txBox="1"/>
          <p:nvPr/>
        </p:nvSpPr>
        <p:spPr>
          <a:xfrm>
            <a:off x="4592782" y="1109498"/>
            <a:ext cx="3865418" cy="3076291"/>
          </a:xfrm>
          <a:prstGeom prst="rect">
            <a:avLst/>
          </a:prstGeom>
          <a:noFill/>
        </p:spPr>
        <p:txBody>
          <a:bodyPr wrap="square">
            <a:spAutoFit/>
          </a:bodyPr>
          <a:lstStyle/>
          <a:p>
            <a:pPr marL="0" marR="0">
              <a:lnSpc>
                <a:spcPct val="107000"/>
              </a:lnSpc>
              <a:spcBef>
                <a:spcPts val="0"/>
              </a:spcBef>
              <a:spcAft>
                <a:spcPts val="800"/>
              </a:spcAft>
            </a:pPr>
            <a:r>
              <a:rPr lang="vi-VN" sz="1400" dirty="0">
                <a:solidFill>
                  <a:srgbClr val="002060"/>
                </a:solidFill>
                <a:effectLst/>
                <a:latin typeface="Roboto" panose="02000000000000000000" pitchFamily="2" charset="0"/>
                <a:ea typeface="Roboto" panose="02000000000000000000" pitchFamily="2" charset="0"/>
                <a:cs typeface="Roboto" panose="02000000000000000000" pitchFamily="2" charset="0"/>
              </a:rPr>
              <a:t>Chính vì vậy, </a:t>
            </a:r>
            <a:r>
              <a:rPr lang="vi-VN" dirty="0">
                <a:solidFill>
                  <a:srgbClr val="002060"/>
                </a:solidFill>
                <a:latin typeface="Roboto" panose="02000000000000000000" pitchFamily="2" charset="0"/>
                <a:ea typeface="Roboto" panose="02000000000000000000" pitchFamily="2" charset="0"/>
                <a:cs typeface="Roboto" panose="02000000000000000000" pitchFamily="2" charset="0"/>
              </a:rPr>
              <a:t>chúng tôi thực hiện dự án</a:t>
            </a:r>
            <a:r>
              <a:rPr lang="vi-VN" sz="1400" dirty="0">
                <a:solidFill>
                  <a:srgbClr val="002060"/>
                </a:solidFill>
                <a:effectLst/>
                <a:latin typeface="Roboto" panose="02000000000000000000" pitchFamily="2" charset="0"/>
                <a:ea typeface="Roboto" panose="02000000000000000000" pitchFamily="2" charset="0"/>
                <a:cs typeface="Roboto" panose="02000000000000000000" pitchFamily="2" charset="0"/>
              </a:rPr>
              <a:t> này với mong muốn cung cấp cho khách du lịch một công cụ hữu ích để lựa chọn</a:t>
            </a:r>
            <a:r>
              <a:rPr lang="en-US" sz="1400" dirty="0">
                <a:solidFill>
                  <a:srgbClr val="002060"/>
                </a:solidFill>
                <a:effectLst/>
                <a:latin typeface="Roboto" panose="02000000000000000000" pitchFamily="2" charset="0"/>
                <a:ea typeface="Roboto" panose="02000000000000000000" pitchFamily="2" charset="0"/>
                <a:cs typeface="Roboto" panose="02000000000000000000" pitchFamily="2" charset="0"/>
              </a:rPr>
              <a:t> tour du </a:t>
            </a:r>
            <a:r>
              <a:rPr lang="en-US" sz="1400" dirty="0" err="1">
                <a:solidFill>
                  <a:srgbClr val="002060"/>
                </a:solidFill>
                <a:effectLst/>
                <a:latin typeface="Roboto" panose="02000000000000000000" pitchFamily="2" charset="0"/>
                <a:ea typeface="Roboto" panose="02000000000000000000" pitchFamily="2" charset="0"/>
                <a:cs typeface="Roboto" panose="02000000000000000000" pitchFamily="2" charset="0"/>
              </a:rPr>
              <a:t>lịch</a:t>
            </a:r>
            <a:r>
              <a:rPr lang="vi-VN" sz="1400" dirty="0">
                <a:solidFill>
                  <a:srgbClr val="002060"/>
                </a:solidFill>
                <a:effectLst/>
                <a:latin typeface="Roboto" panose="02000000000000000000" pitchFamily="2" charset="0"/>
                <a:ea typeface="Roboto" panose="02000000000000000000" pitchFamily="2" charset="0"/>
                <a:cs typeface="Roboto" panose="02000000000000000000" pitchFamily="2" charset="0"/>
              </a:rPr>
              <a:t>, được hướng dẫn bởi ứng dụng khi đi du lịch, thăm quan khám phá các địa điểm du lịch với các thông tin được hướng dẫn trên ứng dụng và tùy chỉnh lịch trình du lịch của mình một cách dễ dàng và thuận tiện. Ứng dụng của chúng tôi sẽ cung cấp cho người dùng các gợi ý </a:t>
            </a:r>
            <a:r>
              <a:rPr lang="vi-VN" sz="1400" dirty="0" err="1">
                <a:solidFill>
                  <a:srgbClr val="002060"/>
                </a:solidFill>
                <a:effectLst/>
                <a:latin typeface="Roboto" panose="02000000000000000000" pitchFamily="2" charset="0"/>
                <a:ea typeface="Roboto" panose="02000000000000000000" pitchFamily="2" charset="0"/>
                <a:cs typeface="Roboto" panose="02000000000000000000" pitchFamily="2" charset="0"/>
              </a:rPr>
              <a:t>tour</a:t>
            </a:r>
            <a:r>
              <a:rPr lang="vi-VN" sz="1400" dirty="0">
                <a:solidFill>
                  <a:srgbClr val="002060"/>
                </a:solidFill>
                <a:effectLst/>
                <a:latin typeface="Roboto" panose="02000000000000000000" pitchFamily="2" charset="0"/>
                <a:ea typeface="Roboto" panose="02000000000000000000" pitchFamily="2" charset="0"/>
                <a:cs typeface="Roboto" panose="02000000000000000000" pitchFamily="2" charset="0"/>
              </a:rPr>
              <a:t> và địa điểm tham quan dựa trên sở thích và nhu cầu của từng khách hàng về các hoạt động và lịch trình phù hợp nhất để đáp ứng nhu cầu của họ. </a:t>
            </a:r>
            <a:endParaRPr lang="en-US" sz="1200" dirty="0">
              <a:solidFill>
                <a:srgbClr val="002060"/>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blue bird with a black background&#10;&#10;Description automatically generated with low confidence">
            <a:extLst>
              <a:ext uri="{FF2B5EF4-FFF2-40B4-BE49-F238E27FC236}">
                <a16:creationId xmlns:a16="http://schemas.microsoft.com/office/drawing/2014/main" id="{31F56206-D719-EB2A-FAD3-63B3D4DBB289}"/>
              </a:ext>
            </a:extLst>
          </p:cNvPr>
          <p:cNvPicPr>
            <a:picLocks noChangeAspect="1"/>
          </p:cNvPicPr>
          <p:nvPr/>
        </p:nvPicPr>
        <p:blipFill>
          <a:blip r:embed="rId3"/>
          <a:stretch>
            <a:fillRect/>
          </a:stretch>
        </p:blipFill>
        <p:spPr>
          <a:xfrm>
            <a:off x="1425326" y="1304746"/>
            <a:ext cx="2855729" cy="2304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83316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wall&#10;&#10;Description automatically generated with low confidence">
            <a:extLst>
              <a:ext uri="{FF2B5EF4-FFF2-40B4-BE49-F238E27FC236}">
                <a16:creationId xmlns:a16="http://schemas.microsoft.com/office/drawing/2014/main" id="{200F1AC6-5BF5-EB20-96E2-4E026F285197}"/>
              </a:ext>
            </a:extLst>
          </p:cNvPr>
          <p:cNvPicPr>
            <a:picLocks noChangeAspect="1"/>
          </p:cNvPicPr>
          <p:nvPr/>
        </p:nvPicPr>
        <p:blipFill>
          <a:blip r:embed="rId2"/>
          <a:stretch>
            <a:fillRect/>
          </a:stretch>
        </p:blipFill>
        <p:spPr>
          <a:xfrm>
            <a:off x="-379229" y="-1615085"/>
            <a:ext cx="3121268" cy="6758585"/>
          </a:xfrm>
          <a:prstGeom prst="rect">
            <a:avLst/>
          </a:prstGeom>
        </p:spPr>
      </p:pic>
      <p:sp>
        <p:nvSpPr>
          <p:cNvPr id="4" name="TextBox 3">
            <a:extLst>
              <a:ext uri="{FF2B5EF4-FFF2-40B4-BE49-F238E27FC236}">
                <a16:creationId xmlns:a16="http://schemas.microsoft.com/office/drawing/2014/main" id="{7DE9D0B9-9536-094B-1F58-6D10A2AE5D36}"/>
              </a:ext>
            </a:extLst>
          </p:cNvPr>
          <p:cNvSpPr txBox="1"/>
          <p:nvPr/>
        </p:nvSpPr>
        <p:spPr>
          <a:xfrm flipH="1">
            <a:off x="3574819" y="412194"/>
            <a:ext cx="4454237" cy="892552"/>
          </a:xfrm>
          <a:prstGeom prst="rect">
            <a:avLst/>
          </a:prstGeom>
          <a:noFill/>
        </p:spPr>
        <p:txBody>
          <a:bodyPr wrap="square" rtlCol="0">
            <a:spAutoFit/>
          </a:bodyPr>
          <a:lstStyle/>
          <a:p>
            <a:pPr algn="ctr"/>
            <a:r>
              <a:rPr lang="vi-VN"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 Giới Thiệu </a:t>
            </a:r>
            <a:r>
              <a:rPr lang="en-US" sz="2600" dirty="0" err="1">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Tổng</a:t>
            </a:r>
            <a:r>
              <a:rPr lang="en-US"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 Quan </a:t>
            </a:r>
            <a:r>
              <a:rPr lang="en-US" sz="2600" dirty="0" err="1">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Đề</a:t>
            </a:r>
            <a:r>
              <a:rPr lang="en-US"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 </a:t>
            </a:r>
            <a:r>
              <a:rPr lang="en-US" sz="2600" dirty="0" err="1">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Tài</a:t>
            </a:r>
            <a:endParaRPr lang="vi-VN" sz="26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a:p>
            <a:endParaRPr lang="vi-VN" sz="2600" dirty="0"/>
          </a:p>
        </p:txBody>
      </p:sp>
      <p:sp>
        <p:nvSpPr>
          <p:cNvPr id="2" name="TextBox 1">
            <a:extLst>
              <a:ext uri="{FF2B5EF4-FFF2-40B4-BE49-F238E27FC236}">
                <a16:creationId xmlns:a16="http://schemas.microsoft.com/office/drawing/2014/main" id="{EA074E17-FDA1-404E-9416-98658C17095F}"/>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6" name="Oval 5">
            <a:extLst>
              <a:ext uri="{FF2B5EF4-FFF2-40B4-BE49-F238E27FC236}">
                <a16:creationId xmlns:a16="http://schemas.microsoft.com/office/drawing/2014/main" id="{756AD89A-F767-5448-71BE-86BBC38416B2}"/>
              </a:ext>
            </a:extLst>
          </p:cNvPr>
          <p:cNvSpPr/>
          <p:nvPr/>
        </p:nvSpPr>
        <p:spPr>
          <a:xfrm>
            <a:off x="1378527" y="1046018"/>
            <a:ext cx="2902528" cy="2895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7BE74C18-2EDC-34E3-83AE-59201D3BDD97}"/>
              </a:ext>
            </a:extLst>
          </p:cNvPr>
          <p:cNvSpPr txBox="1"/>
          <p:nvPr/>
        </p:nvSpPr>
        <p:spPr>
          <a:xfrm>
            <a:off x="4793329" y="1801239"/>
            <a:ext cx="3927073" cy="1384995"/>
          </a:xfrm>
          <a:prstGeom prst="rect">
            <a:avLst/>
          </a:prstGeom>
          <a:noFill/>
        </p:spPr>
        <p:txBody>
          <a:bodyPr wrap="square">
            <a:spAutoFit/>
          </a:bodyPr>
          <a:lstStyle/>
          <a:p>
            <a:r>
              <a:rPr lang="vi-VN" sz="1400" dirty="0">
                <a:solidFill>
                  <a:srgbClr val="002060"/>
                </a:solidFill>
                <a:effectLst/>
                <a:latin typeface="Roboto" panose="02000000000000000000" pitchFamily="2" charset="0"/>
                <a:ea typeface="Roboto" panose="02000000000000000000" pitchFamily="2" charset="0"/>
                <a:cs typeface="Roboto" panose="02000000000000000000" pitchFamily="2" charset="0"/>
              </a:rPr>
              <a:t>Chúng tôi tin rằng ứng dụng của chúng tôi sẽ giúp cho việc du lịch, tìm hiểu các </a:t>
            </a:r>
            <a:r>
              <a:rPr lang="vi-VN" sz="1400" dirty="0" err="1">
                <a:solidFill>
                  <a:srgbClr val="002060"/>
                </a:solidFill>
                <a:effectLst/>
                <a:latin typeface="Roboto" panose="02000000000000000000" pitchFamily="2" charset="0"/>
                <a:ea typeface="Roboto" panose="02000000000000000000" pitchFamily="2" charset="0"/>
                <a:cs typeface="Roboto" panose="02000000000000000000" pitchFamily="2" charset="0"/>
              </a:rPr>
              <a:t>tour</a:t>
            </a:r>
            <a:r>
              <a:rPr lang="vi-VN" sz="1400" dirty="0">
                <a:solidFill>
                  <a:srgbClr val="002060"/>
                </a:solidFill>
                <a:effectLst/>
                <a:latin typeface="Roboto" panose="02000000000000000000" pitchFamily="2" charset="0"/>
                <a:ea typeface="Roboto" panose="02000000000000000000" pitchFamily="2" charset="0"/>
                <a:cs typeface="Roboto" panose="02000000000000000000" pitchFamily="2" charset="0"/>
              </a:rPr>
              <a:t> du lịch trở nên thú vị và tiện lợi hơn cho </a:t>
            </a:r>
            <a:r>
              <a:rPr lang="vi-VN" dirty="0">
                <a:solidFill>
                  <a:srgbClr val="002060"/>
                </a:solidFill>
                <a:latin typeface="Roboto" panose="02000000000000000000" pitchFamily="2" charset="0"/>
                <a:ea typeface="Roboto" panose="02000000000000000000" pitchFamily="2" charset="0"/>
                <a:cs typeface="Roboto" panose="02000000000000000000" pitchFamily="2" charset="0"/>
              </a:rPr>
              <a:t>khách du lịch hay bất kỳ ai muốn tìm hiểu nó. Từ đó việc lựa chọn và đi tới các địa điểm du lịch không còn là vấn đề khó khăn nữa.</a:t>
            </a:r>
            <a:endParaRPr lang="vi-VN" dirty="0"/>
          </a:p>
        </p:txBody>
      </p:sp>
      <p:pic>
        <p:nvPicPr>
          <p:cNvPr id="12" name="Picture 11" descr="A picture containing outdoor, sky, water, landscape&#10;&#10;Description automatically generated">
            <a:extLst>
              <a:ext uri="{FF2B5EF4-FFF2-40B4-BE49-F238E27FC236}">
                <a16:creationId xmlns:a16="http://schemas.microsoft.com/office/drawing/2014/main" id="{D4B3D61E-9C24-7851-BAEE-EA811708B485}"/>
              </a:ext>
            </a:extLst>
          </p:cNvPr>
          <p:cNvPicPr>
            <a:picLocks noChangeAspect="1"/>
          </p:cNvPicPr>
          <p:nvPr/>
        </p:nvPicPr>
        <p:blipFill>
          <a:blip r:embed="rId3"/>
          <a:stretch>
            <a:fillRect/>
          </a:stretch>
        </p:blipFill>
        <p:spPr>
          <a:xfrm>
            <a:off x="1453777" y="1089813"/>
            <a:ext cx="3083415" cy="280784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077338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cxnSp>
        <p:nvCxnSpPr>
          <p:cNvPr id="2" name="Google Shape;94;p16">
            <a:extLst>
              <a:ext uri="{FF2B5EF4-FFF2-40B4-BE49-F238E27FC236}">
                <a16:creationId xmlns:a16="http://schemas.microsoft.com/office/drawing/2014/main" id="{4CD6BA7F-D7D3-850E-EB15-5502E5A78927}"/>
              </a:ext>
            </a:extLst>
          </p:cNvPr>
          <p:cNvCxnSpPr>
            <a:cxnSpLocks/>
          </p:cNvCxnSpPr>
          <p:nvPr/>
        </p:nvCxnSpPr>
        <p:spPr>
          <a:xfrm flipV="1">
            <a:off x="2082553" y="3053548"/>
            <a:ext cx="5965037" cy="8082"/>
          </a:xfrm>
          <a:prstGeom prst="straightConnector1">
            <a:avLst/>
          </a:prstGeom>
          <a:noFill/>
          <a:ln w="19050" cap="flat" cmpd="sng">
            <a:solidFill>
              <a:srgbClr val="000000"/>
            </a:solidFill>
            <a:prstDash val="solid"/>
            <a:round/>
            <a:headEnd type="none" w="med" len="med"/>
            <a:tailEnd type="none" w="med" len="med"/>
          </a:ln>
        </p:spPr>
      </p:cxnSp>
      <p:cxnSp>
        <p:nvCxnSpPr>
          <p:cNvPr id="94" name="Google Shape;94;p16"/>
          <p:cNvCxnSpPr/>
          <p:nvPr/>
        </p:nvCxnSpPr>
        <p:spPr>
          <a:xfrm>
            <a:off x="845025" y="3054149"/>
            <a:ext cx="5847000" cy="0"/>
          </a:xfrm>
          <a:prstGeom prst="straightConnector1">
            <a:avLst/>
          </a:prstGeom>
          <a:noFill/>
          <a:ln w="19050" cap="flat" cmpd="sng">
            <a:solidFill>
              <a:srgbClr val="000000"/>
            </a:solidFill>
            <a:prstDash val="solid"/>
            <a:round/>
            <a:headEnd type="none" w="med" len="med"/>
            <a:tailEnd type="none" w="med" len="med"/>
          </a:ln>
        </p:spPr>
      </p:cxnSp>
      <p:sp>
        <p:nvSpPr>
          <p:cNvPr id="95" name="Google Shape;95;p1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Tổng Quan Bài Thuyết Trình</a:t>
            </a:r>
            <a:endParaRPr dirty="0"/>
          </a:p>
        </p:txBody>
      </p:sp>
      <p:grpSp>
        <p:nvGrpSpPr>
          <p:cNvPr id="96" name="Google Shape;96;p16"/>
          <p:cNvGrpSpPr/>
          <p:nvPr/>
        </p:nvGrpSpPr>
        <p:grpSpPr>
          <a:xfrm>
            <a:off x="0" y="1298837"/>
            <a:ext cx="1785250" cy="2545825"/>
            <a:chOff x="809625" y="1333888"/>
            <a:chExt cx="1785250" cy="2545825"/>
          </a:xfrm>
        </p:grpSpPr>
        <p:sp>
          <p:nvSpPr>
            <p:cNvPr id="97" name="Google Shape;97;p16"/>
            <p:cNvSpPr/>
            <p:nvPr/>
          </p:nvSpPr>
          <p:spPr>
            <a:xfrm>
              <a:off x="10606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98" name="Google Shape;98;p16"/>
            <p:cNvSpPr/>
            <p:nvPr/>
          </p:nvSpPr>
          <p:spPr>
            <a:xfrm>
              <a:off x="1143175" y="1416388"/>
              <a:ext cx="1018800" cy="10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99" name="Google Shape;99;p16"/>
            <p:cNvSpPr/>
            <p:nvPr/>
          </p:nvSpPr>
          <p:spPr>
            <a:xfrm>
              <a:off x="1570075" y="2583338"/>
              <a:ext cx="165000" cy="16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0" name="Google Shape;100;p16"/>
            <p:cNvSpPr/>
            <p:nvPr/>
          </p:nvSpPr>
          <p:spPr>
            <a:xfrm>
              <a:off x="1604125" y="2813988"/>
              <a:ext cx="96900" cy="9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1" name="Google Shape;101;p16"/>
            <p:cNvSpPr/>
            <p:nvPr/>
          </p:nvSpPr>
          <p:spPr>
            <a:xfrm>
              <a:off x="15435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2" name="Google Shape;102;p16"/>
            <p:cNvSpPr/>
            <p:nvPr/>
          </p:nvSpPr>
          <p:spPr>
            <a:xfrm>
              <a:off x="1578475" y="3011383"/>
              <a:ext cx="148200" cy="14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3" name="Google Shape;103;p16"/>
            <p:cNvSpPr txBox="1"/>
            <p:nvPr/>
          </p:nvSpPr>
          <p:spPr>
            <a:xfrm>
              <a:off x="809625" y="3450113"/>
              <a:ext cx="178525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 Giới Thiệu Tổng Quan Về Dự Án</a:t>
              </a:r>
              <a:endParaRPr sz="17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grpSp>
        <p:nvGrpSpPr>
          <p:cNvPr id="105" name="Google Shape;105;p16"/>
          <p:cNvGrpSpPr/>
          <p:nvPr/>
        </p:nvGrpSpPr>
        <p:grpSpPr>
          <a:xfrm>
            <a:off x="5507587" y="1317943"/>
            <a:ext cx="1884600" cy="2545825"/>
            <a:chOff x="6549175" y="1333888"/>
            <a:chExt cx="1884600" cy="2545825"/>
          </a:xfrm>
        </p:grpSpPr>
        <p:sp>
          <p:nvSpPr>
            <p:cNvPr id="106" name="Google Shape;106;p16"/>
            <p:cNvSpPr/>
            <p:nvPr/>
          </p:nvSpPr>
          <p:spPr>
            <a:xfrm>
              <a:off x="68995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7" name="Google Shape;107;p16"/>
            <p:cNvSpPr/>
            <p:nvPr/>
          </p:nvSpPr>
          <p:spPr>
            <a:xfrm>
              <a:off x="6982075" y="1416388"/>
              <a:ext cx="1018800" cy="10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8" name="Google Shape;108;p16"/>
            <p:cNvSpPr/>
            <p:nvPr/>
          </p:nvSpPr>
          <p:spPr>
            <a:xfrm>
              <a:off x="7408975" y="2583338"/>
              <a:ext cx="165000" cy="165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9" name="Google Shape;109;p16"/>
            <p:cNvSpPr/>
            <p:nvPr/>
          </p:nvSpPr>
          <p:spPr>
            <a:xfrm>
              <a:off x="7443025" y="2813988"/>
              <a:ext cx="96900" cy="9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 name="Google Shape;110;p16"/>
            <p:cNvSpPr/>
            <p:nvPr/>
          </p:nvSpPr>
          <p:spPr>
            <a:xfrm>
              <a:off x="73824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 name="Google Shape;111;p16"/>
            <p:cNvSpPr/>
            <p:nvPr/>
          </p:nvSpPr>
          <p:spPr>
            <a:xfrm>
              <a:off x="7417375" y="3011383"/>
              <a:ext cx="148200" cy="14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 name="Google Shape;112;p16"/>
            <p:cNvSpPr txBox="1"/>
            <p:nvPr/>
          </p:nvSpPr>
          <p:spPr>
            <a:xfrm>
              <a:off x="6549175" y="3147912"/>
              <a:ext cx="1884600" cy="7318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7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IV:  </a:t>
              </a:r>
              <a:r>
                <a:rPr lang="en-US" sz="17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Hiện thực dự án</a:t>
              </a:r>
              <a:endParaRPr lang="vi-VN" sz="17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grpSp>
        <p:nvGrpSpPr>
          <p:cNvPr id="114" name="Google Shape;114;p16"/>
          <p:cNvGrpSpPr/>
          <p:nvPr/>
        </p:nvGrpSpPr>
        <p:grpSpPr>
          <a:xfrm>
            <a:off x="1846950" y="1298837"/>
            <a:ext cx="1884600" cy="2545825"/>
            <a:chOff x="2656575" y="1333888"/>
            <a:chExt cx="1884600" cy="2545825"/>
          </a:xfrm>
        </p:grpSpPr>
        <p:sp>
          <p:nvSpPr>
            <p:cNvPr id="115" name="Google Shape;115;p16"/>
            <p:cNvSpPr/>
            <p:nvPr/>
          </p:nvSpPr>
          <p:spPr>
            <a:xfrm>
              <a:off x="30069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6" name="Google Shape;116;p16"/>
            <p:cNvSpPr/>
            <p:nvPr/>
          </p:nvSpPr>
          <p:spPr>
            <a:xfrm>
              <a:off x="3089475" y="1416388"/>
              <a:ext cx="1018800" cy="10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7" name="Google Shape;117;p16"/>
            <p:cNvSpPr/>
            <p:nvPr/>
          </p:nvSpPr>
          <p:spPr>
            <a:xfrm>
              <a:off x="3516375" y="2583338"/>
              <a:ext cx="165000" cy="16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8" name="Google Shape;118;p16"/>
            <p:cNvSpPr/>
            <p:nvPr/>
          </p:nvSpPr>
          <p:spPr>
            <a:xfrm>
              <a:off x="3550425" y="2813988"/>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9" name="Google Shape;119;p16"/>
            <p:cNvSpPr/>
            <p:nvPr/>
          </p:nvSpPr>
          <p:spPr>
            <a:xfrm>
              <a:off x="34898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0" name="Google Shape;120;p16"/>
            <p:cNvSpPr/>
            <p:nvPr/>
          </p:nvSpPr>
          <p:spPr>
            <a:xfrm>
              <a:off x="3524775" y="3011383"/>
              <a:ext cx="148200" cy="14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 name="Google Shape;121;p16"/>
            <p:cNvSpPr txBox="1"/>
            <p:nvPr/>
          </p:nvSpPr>
          <p:spPr>
            <a:xfrm>
              <a:off x="26565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2"/>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II: Kế Hoạch Thực Hiện Dự Án</a:t>
              </a:r>
              <a:endParaRPr sz="1700" dirty="0">
                <a:solidFill>
                  <a:schemeClr val="accent2"/>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grpSp>
        <p:nvGrpSpPr>
          <p:cNvPr id="123" name="Google Shape;123;p16"/>
          <p:cNvGrpSpPr/>
          <p:nvPr/>
        </p:nvGrpSpPr>
        <p:grpSpPr>
          <a:xfrm>
            <a:off x="3793250" y="1298837"/>
            <a:ext cx="1884600" cy="2545825"/>
            <a:chOff x="4602875" y="1333888"/>
            <a:chExt cx="1884600" cy="2545825"/>
          </a:xfrm>
        </p:grpSpPr>
        <p:sp>
          <p:nvSpPr>
            <p:cNvPr id="124" name="Google Shape;124;p16"/>
            <p:cNvSpPr/>
            <p:nvPr/>
          </p:nvSpPr>
          <p:spPr>
            <a:xfrm>
              <a:off x="49532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5" name="Google Shape;125;p16"/>
            <p:cNvSpPr/>
            <p:nvPr/>
          </p:nvSpPr>
          <p:spPr>
            <a:xfrm>
              <a:off x="5035775" y="1416388"/>
              <a:ext cx="1018800" cy="101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6" name="Google Shape;126;p16"/>
            <p:cNvSpPr/>
            <p:nvPr/>
          </p:nvSpPr>
          <p:spPr>
            <a:xfrm>
              <a:off x="5462675" y="2583338"/>
              <a:ext cx="165000" cy="16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7" name="Google Shape;127;p16"/>
            <p:cNvSpPr/>
            <p:nvPr/>
          </p:nvSpPr>
          <p:spPr>
            <a:xfrm>
              <a:off x="5496725" y="2813988"/>
              <a:ext cx="96900" cy="9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8" name="Google Shape;128;p16"/>
            <p:cNvSpPr/>
            <p:nvPr/>
          </p:nvSpPr>
          <p:spPr>
            <a:xfrm>
              <a:off x="5436125" y="2976538"/>
              <a:ext cx="218100" cy="218100"/>
            </a:xfrm>
            <a:prstGeom prst="ellipse">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9" name="Google Shape;129;p16"/>
            <p:cNvSpPr/>
            <p:nvPr/>
          </p:nvSpPr>
          <p:spPr>
            <a:xfrm>
              <a:off x="5471075" y="3011383"/>
              <a:ext cx="148200" cy="14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0" name="Google Shape;130;p16"/>
            <p:cNvSpPr txBox="1"/>
            <p:nvPr/>
          </p:nvSpPr>
          <p:spPr>
            <a:xfrm>
              <a:off x="46028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700" dirty="0">
                  <a:solidFill>
                    <a:schemeClr val="accent3"/>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III: P</a:t>
              </a:r>
              <a:r>
                <a:rPr lang="en-US" sz="1700" dirty="0">
                  <a:solidFill>
                    <a:schemeClr val="accent3"/>
                  </a:solidFill>
                  <a:latin typeface="Roboto" panose="02000000000000000000" pitchFamily="2" charset="0"/>
                  <a:ea typeface="Roboto" panose="02000000000000000000" pitchFamily="2" charset="0"/>
                  <a:cs typeface="Arial" panose="020B0604020202020204" pitchFamily="34" charset="0"/>
                  <a:sym typeface="Fira Sans Extra Condensed Medium"/>
                </a:rPr>
                <a:t>hân Tích Thiết Kế Phần Mềm</a:t>
              </a:r>
              <a:endParaRPr lang="vi-VN" sz="1700" dirty="0">
                <a:solidFill>
                  <a:schemeClr val="accent3"/>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sp>
        <p:nvSpPr>
          <p:cNvPr id="132" name="Google Shape;132;p16"/>
          <p:cNvSpPr/>
          <p:nvPr/>
        </p:nvSpPr>
        <p:spPr>
          <a:xfrm>
            <a:off x="583606" y="1632502"/>
            <a:ext cx="518689" cy="516495"/>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nvGrpSpPr>
          <p:cNvPr id="133" name="Google Shape;133;p16"/>
          <p:cNvGrpSpPr/>
          <p:nvPr/>
        </p:nvGrpSpPr>
        <p:grpSpPr>
          <a:xfrm>
            <a:off x="4503163" y="1640400"/>
            <a:ext cx="464774" cy="500698"/>
            <a:chOff x="6896644" y="3216007"/>
            <a:chExt cx="322917" cy="347876"/>
          </a:xfrm>
        </p:grpSpPr>
        <p:sp>
          <p:nvSpPr>
            <p:cNvPr id="134" name="Google Shape;134;p16"/>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5" name="Google Shape;135;p16"/>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6" name="Google Shape;136;p16"/>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7" name="Google Shape;137;p16"/>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8" name="Google Shape;138;p16"/>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9" name="Google Shape;139;p16"/>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0" name="Google Shape;140;p16"/>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41" name="Google Shape;141;p16"/>
          <p:cNvGrpSpPr/>
          <p:nvPr/>
        </p:nvGrpSpPr>
        <p:grpSpPr>
          <a:xfrm>
            <a:off x="2519591" y="1621592"/>
            <a:ext cx="539319" cy="538313"/>
            <a:chOff x="1421638" y="4125629"/>
            <a:chExt cx="374709" cy="374010"/>
          </a:xfrm>
        </p:grpSpPr>
        <p:sp>
          <p:nvSpPr>
            <p:cNvPr id="142" name="Google Shape;142;p1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3" name="Google Shape;143;p1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44" name="Google Shape;144;p16"/>
          <p:cNvGrpSpPr/>
          <p:nvPr/>
        </p:nvGrpSpPr>
        <p:grpSpPr>
          <a:xfrm>
            <a:off x="6180111" y="1643409"/>
            <a:ext cx="546951" cy="505588"/>
            <a:chOff x="7384751" y="4147984"/>
            <a:chExt cx="380012" cy="351274"/>
          </a:xfrm>
        </p:grpSpPr>
        <p:sp>
          <p:nvSpPr>
            <p:cNvPr id="145" name="Google Shape;145;p16"/>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6" name="Google Shape;146;p16"/>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7" name="Google Shape;147;p16"/>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8" name="Google Shape;148;p16"/>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9" name="Google Shape;149;p16"/>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3" name="Google Shape;105;p16">
            <a:extLst>
              <a:ext uri="{FF2B5EF4-FFF2-40B4-BE49-F238E27FC236}">
                <a16:creationId xmlns:a16="http://schemas.microsoft.com/office/drawing/2014/main" id="{42E2D678-8E1E-1194-76B2-86969496C613}"/>
              </a:ext>
            </a:extLst>
          </p:cNvPr>
          <p:cNvGrpSpPr/>
          <p:nvPr/>
        </p:nvGrpSpPr>
        <p:grpSpPr>
          <a:xfrm>
            <a:off x="7220467" y="1287185"/>
            <a:ext cx="1875163" cy="2654396"/>
            <a:chOff x="6549175" y="1333888"/>
            <a:chExt cx="1875163" cy="2654396"/>
          </a:xfrm>
        </p:grpSpPr>
        <p:sp>
          <p:nvSpPr>
            <p:cNvPr id="4" name="Google Shape;106;p16">
              <a:extLst>
                <a:ext uri="{FF2B5EF4-FFF2-40B4-BE49-F238E27FC236}">
                  <a16:creationId xmlns:a16="http://schemas.microsoft.com/office/drawing/2014/main" id="{5C8388A3-35FC-FD88-8086-4A15D0005706}"/>
                </a:ext>
              </a:extLst>
            </p:cNvPr>
            <p:cNvSpPr/>
            <p:nvPr/>
          </p:nvSpPr>
          <p:spPr>
            <a:xfrm>
              <a:off x="68995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 name="Google Shape;107;p16">
              <a:extLst>
                <a:ext uri="{FF2B5EF4-FFF2-40B4-BE49-F238E27FC236}">
                  <a16:creationId xmlns:a16="http://schemas.microsoft.com/office/drawing/2014/main" id="{E81489DC-B59D-28AD-BB95-90B55E2742F2}"/>
                </a:ext>
              </a:extLst>
            </p:cNvPr>
            <p:cNvSpPr/>
            <p:nvPr/>
          </p:nvSpPr>
          <p:spPr>
            <a:xfrm>
              <a:off x="6982075" y="1416388"/>
              <a:ext cx="1018800" cy="1018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6" name="Google Shape;108;p16">
              <a:extLst>
                <a:ext uri="{FF2B5EF4-FFF2-40B4-BE49-F238E27FC236}">
                  <a16:creationId xmlns:a16="http://schemas.microsoft.com/office/drawing/2014/main" id="{C065986D-D619-E751-119D-5FC3DF7F93EC}"/>
                </a:ext>
              </a:extLst>
            </p:cNvPr>
            <p:cNvSpPr/>
            <p:nvPr/>
          </p:nvSpPr>
          <p:spPr>
            <a:xfrm>
              <a:off x="7408975" y="2583338"/>
              <a:ext cx="165000" cy="165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7" name="Google Shape;109;p16">
              <a:extLst>
                <a:ext uri="{FF2B5EF4-FFF2-40B4-BE49-F238E27FC236}">
                  <a16:creationId xmlns:a16="http://schemas.microsoft.com/office/drawing/2014/main" id="{101B2D0C-5025-1A55-226E-F26521D83F23}"/>
                </a:ext>
              </a:extLst>
            </p:cNvPr>
            <p:cNvSpPr/>
            <p:nvPr/>
          </p:nvSpPr>
          <p:spPr>
            <a:xfrm>
              <a:off x="7443025" y="281398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8" name="Google Shape;110;p16">
              <a:extLst>
                <a:ext uri="{FF2B5EF4-FFF2-40B4-BE49-F238E27FC236}">
                  <a16:creationId xmlns:a16="http://schemas.microsoft.com/office/drawing/2014/main" id="{207CC7E3-85B1-D13E-FF9A-A7F9C85A8547}"/>
                </a:ext>
              </a:extLst>
            </p:cNvPr>
            <p:cNvSpPr/>
            <p:nvPr/>
          </p:nvSpPr>
          <p:spPr>
            <a:xfrm>
              <a:off x="73824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9" name="Google Shape;111;p16">
              <a:extLst>
                <a:ext uri="{FF2B5EF4-FFF2-40B4-BE49-F238E27FC236}">
                  <a16:creationId xmlns:a16="http://schemas.microsoft.com/office/drawing/2014/main" id="{AD274092-D90F-F5C3-1B03-51FE292242DF}"/>
                </a:ext>
              </a:extLst>
            </p:cNvPr>
            <p:cNvSpPr/>
            <p:nvPr/>
          </p:nvSpPr>
          <p:spPr>
            <a:xfrm>
              <a:off x="7417375" y="3011383"/>
              <a:ext cx="148200" cy="14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latin typeface="Roboto" panose="02000000000000000000" pitchFamily="2" charset="0"/>
                <a:ea typeface="Roboto" panose="02000000000000000000" pitchFamily="2" charset="0"/>
              </a:endParaRPr>
            </a:p>
          </p:txBody>
        </p:sp>
        <p:sp>
          <p:nvSpPr>
            <p:cNvPr id="10" name="Google Shape;112;p16">
              <a:extLst>
                <a:ext uri="{FF2B5EF4-FFF2-40B4-BE49-F238E27FC236}">
                  <a16:creationId xmlns:a16="http://schemas.microsoft.com/office/drawing/2014/main" id="{1BF85E74-64C5-830E-159A-B1A6461381B5}"/>
                </a:ext>
              </a:extLst>
            </p:cNvPr>
            <p:cNvSpPr txBox="1"/>
            <p:nvPr/>
          </p:nvSpPr>
          <p:spPr>
            <a:xfrm>
              <a:off x="6549175" y="3145199"/>
              <a:ext cx="1875163" cy="843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700" dirty="0">
                  <a:solidFill>
                    <a:schemeClr val="accent5"/>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V: </a:t>
              </a:r>
              <a:endParaRPr lang="en-US" sz="1700" dirty="0">
                <a:solidFill>
                  <a:schemeClr val="accent5"/>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a:p>
              <a:pPr marL="0" lvl="0" indent="0" algn="ctr" rtl="0">
                <a:spcBef>
                  <a:spcPts val="0"/>
                </a:spcBef>
                <a:spcAft>
                  <a:spcPts val="0"/>
                </a:spcAft>
                <a:buNone/>
              </a:pPr>
              <a:r>
                <a:rPr lang="vi-VN" sz="1700" dirty="0">
                  <a:solidFill>
                    <a:schemeClr val="accent5"/>
                  </a:solidFill>
                  <a:latin typeface="Roboto" panose="02000000000000000000" pitchFamily="2" charset="0"/>
                  <a:ea typeface="Roboto" panose="02000000000000000000" pitchFamily="2" charset="0"/>
                  <a:cs typeface="Arial" panose="020B0604020202020204" pitchFamily="34" charset="0"/>
                  <a:sym typeface="Fira Sans Extra Condensed Medium"/>
                </a:rPr>
                <a:t> </a:t>
              </a:r>
              <a:r>
                <a:rPr lang="en-US" sz="1700" dirty="0">
                  <a:solidFill>
                    <a:schemeClr val="accent5"/>
                  </a:solidFill>
                  <a:latin typeface="Roboto" panose="02000000000000000000" pitchFamily="2" charset="0"/>
                  <a:ea typeface="Roboto" panose="02000000000000000000" pitchFamily="2" charset="0"/>
                  <a:cs typeface="Arial" panose="020B0604020202020204" pitchFamily="34" charset="0"/>
                  <a:sym typeface="Fira Sans Extra Condensed Medium"/>
                </a:rPr>
                <a:t>Kết Thúc Dự Án</a:t>
              </a:r>
              <a:endParaRPr lang="vi-VN" sz="1700" dirty="0">
                <a:solidFill>
                  <a:schemeClr val="accent5"/>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grpSp>
        <p:nvGrpSpPr>
          <p:cNvPr id="12" name="Google Shape;1103;p36">
            <a:extLst>
              <a:ext uri="{FF2B5EF4-FFF2-40B4-BE49-F238E27FC236}">
                <a16:creationId xmlns:a16="http://schemas.microsoft.com/office/drawing/2014/main" id="{464C464F-FF10-FE76-B577-537728CA697B}"/>
              </a:ext>
            </a:extLst>
          </p:cNvPr>
          <p:cNvGrpSpPr/>
          <p:nvPr/>
        </p:nvGrpSpPr>
        <p:grpSpPr>
          <a:xfrm>
            <a:off x="7826541" y="1632502"/>
            <a:ext cx="607234" cy="527403"/>
            <a:chOff x="6069423" y="2891892"/>
            <a:chExt cx="362321" cy="364231"/>
          </a:xfrm>
        </p:grpSpPr>
        <p:sp>
          <p:nvSpPr>
            <p:cNvPr id="13" name="Google Shape;1104;p36">
              <a:extLst>
                <a:ext uri="{FF2B5EF4-FFF2-40B4-BE49-F238E27FC236}">
                  <a16:creationId xmlns:a16="http://schemas.microsoft.com/office/drawing/2014/main" id="{09FA06FF-E646-E9DF-D2C3-E780F40DF755}"/>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 name="Google Shape;1105;p36">
              <a:extLst>
                <a:ext uri="{FF2B5EF4-FFF2-40B4-BE49-F238E27FC236}">
                  <a16:creationId xmlns:a16="http://schemas.microsoft.com/office/drawing/2014/main" id="{D870E86A-C5EF-6267-8334-7CE0A4BA3A53}"/>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5" name="Google Shape;1106;p36">
              <a:extLst>
                <a:ext uri="{FF2B5EF4-FFF2-40B4-BE49-F238E27FC236}">
                  <a16:creationId xmlns:a16="http://schemas.microsoft.com/office/drawing/2014/main" id="{CD7CC394-83D4-8416-EA97-CCACA942E359}"/>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6" name="Google Shape;1107;p36">
              <a:extLst>
                <a:ext uri="{FF2B5EF4-FFF2-40B4-BE49-F238E27FC236}">
                  <a16:creationId xmlns:a16="http://schemas.microsoft.com/office/drawing/2014/main" id="{AFCCA0AD-C0E4-D1B5-F813-C21FD8E74EF5}"/>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7" name="Google Shape;1108;p36">
              <a:extLst>
                <a:ext uri="{FF2B5EF4-FFF2-40B4-BE49-F238E27FC236}">
                  <a16:creationId xmlns:a16="http://schemas.microsoft.com/office/drawing/2014/main" id="{861BC627-64BE-2B91-6CC6-18AC072D1E8F}"/>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8" name="Google Shape;1109;p36">
              <a:extLst>
                <a:ext uri="{FF2B5EF4-FFF2-40B4-BE49-F238E27FC236}">
                  <a16:creationId xmlns:a16="http://schemas.microsoft.com/office/drawing/2014/main" id="{58E62A66-9E0D-8777-A90B-9AE894C691A5}"/>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sp>
        <p:nvSpPr>
          <p:cNvPr id="19" name="TextBox 18">
            <a:extLst>
              <a:ext uri="{FF2B5EF4-FFF2-40B4-BE49-F238E27FC236}">
                <a16:creationId xmlns:a16="http://schemas.microsoft.com/office/drawing/2014/main" id="{803CF159-1849-1145-3167-B594C1A3BF6D}"/>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a:t>
            </a:r>
            <a:endParaRPr lang="vi-VN"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1000"/>
                                        <p:tgtEl>
                                          <p:spTgt spid="132"/>
                                        </p:tgtEl>
                                      </p:cBhvr>
                                    </p:animEffect>
                                    <p:anim calcmode="lin" valueType="num">
                                      <p:cBhvr>
                                        <p:cTn id="13" dur="1000" fill="hold"/>
                                        <p:tgtEl>
                                          <p:spTgt spid="132"/>
                                        </p:tgtEl>
                                        <p:attrNameLst>
                                          <p:attrName>ppt_x</p:attrName>
                                        </p:attrNameLst>
                                      </p:cBhvr>
                                      <p:tavLst>
                                        <p:tav tm="0">
                                          <p:val>
                                            <p:strVal val="#ppt_x"/>
                                          </p:val>
                                        </p:tav>
                                        <p:tav tm="100000">
                                          <p:val>
                                            <p:strVal val="#ppt_x"/>
                                          </p:val>
                                        </p:tav>
                                      </p:tavLst>
                                    </p:anim>
                                    <p:anim calcmode="lin" valueType="num">
                                      <p:cBhvr>
                                        <p:cTn id="14"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1000"/>
                                        <p:tgtEl>
                                          <p:spTgt spid="114"/>
                                        </p:tgtEl>
                                      </p:cBhvr>
                                    </p:animEffect>
                                    <p:anim calcmode="lin" valueType="num">
                                      <p:cBhvr>
                                        <p:cTn id="20" dur="1000" fill="hold"/>
                                        <p:tgtEl>
                                          <p:spTgt spid="114"/>
                                        </p:tgtEl>
                                        <p:attrNameLst>
                                          <p:attrName>ppt_x</p:attrName>
                                        </p:attrNameLst>
                                      </p:cBhvr>
                                      <p:tavLst>
                                        <p:tav tm="0">
                                          <p:val>
                                            <p:strVal val="#ppt_x"/>
                                          </p:val>
                                        </p:tav>
                                        <p:tav tm="100000">
                                          <p:val>
                                            <p:strVal val="#ppt_x"/>
                                          </p:val>
                                        </p:tav>
                                      </p:tavLst>
                                    </p:anim>
                                    <p:anim calcmode="lin" valueType="num">
                                      <p:cBhvr>
                                        <p:cTn id="21" dur="1000" fill="hold"/>
                                        <p:tgtEl>
                                          <p:spTgt spid="11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1000"/>
                                        <p:tgtEl>
                                          <p:spTgt spid="141"/>
                                        </p:tgtEl>
                                      </p:cBhvr>
                                    </p:animEffect>
                                    <p:anim calcmode="lin" valueType="num">
                                      <p:cBhvr>
                                        <p:cTn id="25" dur="1000" fill="hold"/>
                                        <p:tgtEl>
                                          <p:spTgt spid="141"/>
                                        </p:tgtEl>
                                        <p:attrNameLst>
                                          <p:attrName>ppt_x</p:attrName>
                                        </p:attrNameLst>
                                      </p:cBhvr>
                                      <p:tavLst>
                                        <p:tav tm="0">
                                          <p:val>
                                            <p:strVal val="#ppt_x"/>
                                          </p:val>
                                        </p:tav>
                                        <p:tav tm="100000">
                                          <p:val>
                                            <p:strVal val="#ppt_x"/>
                                          </p:val>
                                        </p:tav>
                                      </p:tavLst>
                                    </p:anim>
                                    <p:anim calcmode="lin" valueType="num">
                                      <p:cBhvr>
                                        <p:cTn id="26"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1000"/>
                                        <p:tgtEl>
                                          <p:spTgt spid="123"/>
                                        </p:tgtEl>
                                      </p:cBhvr>
                                    </p:animEffect>
                                    <p:anim calcmode="lin" valueType="num">
                                      <p:cBhvr>
                                        <p:cTn id="32" dur="1000" fill="hold"/>
                                        <p:tgtEl>
                                          <p:spTgt spid="123"/>
                                        </p:tgtEl>
                                        <p:attrNameLst>
                                          <p:attrName>ppt_x</p:attrName>
                                        </p:attrNameLst>
                                      </p:cBhvr>
                                      <p:tavLst>
                                        <p:tav tm="0">
                                          <p:val>
                                            <p:strVal val="#ppt_x"/>
                                          </p:val>
                                        </p:tav>
                                        <p:tav tm="100000">
                                          <p:val>
                                            <p:strVal val="#ppt_x"/>
                                          </p:val>
                                        </p:tav>
                                      </p:tavLst>
                                    </p:anim>
                                    <p:anim calcmode="lin" valueType="num">
                                      <p:cBhvr>
                                        <p:cTn id="33" dur="1000" fill="hold"/>
                                        <p:tgtEl>
                                          <p:spTgt spid="12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fade">
                                      <p:cBhvr>
                                        <p:cTn id="36" dur="1000"/>
                                        <p:tgtEl>
                                          <p:spTgt spid="133"/>
                                        </p:tgtEl>
                                      </p:cBhvr>
                                    </p:animEffect>
                                    <p:anim calcmode="lin" valueType="num">
                                      <p:cBhvr>
                                        <p:cTn id="37" dur="1000" fill="hold"/>
                                        <p:tgtEl>
                                          <p:spTgt spid="133"/>
                                        </p:tgtEl>
                                        <p:attrNameLst>
                                          <p:attrName>ppt_x</p:attrName>
                                        </p:attrNameLst>
                                      </p:cBhvr>
                                      <p:tavLst>
                                        <p:tav tm="0">
                                          <p:val>
                                            <p:strVal val="#ppt_x"/>
                                          </p:val>
                                        </p:tav>
                                        <p:tav tm="100000">
                                          <p:val>
                                            <p:strVal val="#ppt_x"/>
                                          </p:val>
                                        </p:tav>
                                      </p:tavLst>
                                    </p:anim>
                                    <p:anim calcmode="lin" valueType="num">
                                      <p:cBhvr>
                                        <p:cTn id="38"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1000"/>
                                        <p:tgtEl>
                                          <p:spTgt spid="105"/>
                                        </p:tgtEl>
                                      </p:cBhvr>
                                    </p:animEffect>
                                    <p:anim calcmode="lin" valueType="num">
                                      <p:cBhvr>
                                        <p:cTn id="44" dur="1000" fill="hold"/>
                                        <p:tgtEl>
                                          <p:spTgt spid="105"/>
                                        </p:tgtEl>
                                        <p:attrNameLst>
                                          <p:attrName>ppt_x</p:attrName>
                                        </p:attrNameLst>
                                      </p:cBhvr>
                                      <p:tavLst>
                                        <p:tav tm="0">
                                          <p:val>
                                            <p:strVal val="#ppt_x"/>
                                          </p:val>
                                        </p:tav>
                                        <p:tav tm="100000">
                                          <p:val>
                                            <p:strVal val="#ppt_x"/>
                                          </p:val>
                                        </p:tav>
                                      </p:tavLst>
                                    </p:anim>
                                    <p:anim calcmode="lin" valueType="num">
                                      <p:cBhvr>
                                        <p:cTn id="45" dur="1000" fill="hold"/>
                                        <p:tgtEl>
                                          <p:spTgt spid="10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44"/>
                                        </p:tgtEl>
                                        <p:attrNameLst>
                                          <p:attrName>style.visibility</p:attrName>
                                        </p:attrNameLst>
                                      </p:cBhvr>
                                      <p:to>
                                        <p:strVal val="visible"/>
                                      </p:to>
                                    </p:set>
                                    <p:animEffect transition="in" filter="fade">
                                      <p:cBhvr>
                                        <p:cTn id="48" dur="1000"/>
                                        <p:tgtEl>
                                          <p:spTgt spid="144"/>
                                        </p:tgtEl>
                                      </p:cBhvr>
                                    </p:animEffect>
                                    <p:anim calcmode="lin" valueType="num">
                                      <p:cBhvr>
                                        <p:cTn id="49" dur="1000" fill="hold"/>
                                        <p:tgtEl>
                                          <p:spTgt spid="144"/>
                                        </p:tgtEl>
                                        <p:attrNameLst>
                                          <p:attrName>ppt_x</p:attrName>
                                        </p:attrNameLst>
                                      </p:cBhvr>
                                      <p:tavLst>
                                        <p:tav tm="0">
                                          <p:val>
                                            <p:strVal val="#ppt_x"/>
                                          </p:val>
                                        </p:tav>
                                        <p:tav tm="100000">
                                          <p:val>
                                            <p:strVal val="#ppt_x"/>
                                          </p:val>
                                        </p:tav>
                                      </p:tavLst>
                                    </p:anim>
                                    <p:anim calcmode="lin" valueType="num">
                                      <p:cBhvr>
                                        <p:cTn id="50"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anim calcmode="lin" valueType="num">
                                      <p:cBhvr>
                                        <p:cTn id="61" dur="1000" fill="hold"/>
                                        <p:tgtEl>
                                          <p:spTgt spid="12"/>
                                        </p:tgtEl>
                                        <p:attrNameLst>
                                          <p:attrName>ppt_x</p:attrName>
                                        </p:attrNameLst>
                                      </p:cBhvr>
                                      <p:tavLst>
                                        <p:tav tm="0">
                                          <p:val>
                                            <p:strVal val="#ppt_x"/>
                                          </p:val>
                                        </p:tav>
                                        <p:tav tm="100000">
                                          <p:val>
                                            <p:strVal val="#ppt_x"/>
                                          </p:val>
                                        </p:tav>
                                      </p:tavLst>
                                    </p:anim>
                                    <p:anim calcmode="lin" valueType="num">
                                      <p:cBhvr>
                                        <p:cTn id="6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barn(inVertical)">
                                      <p:cBhvr>
                                        <p:cTn id="67" dur="500"/>
                                        <p:tgtEl>
                                          <p:spTgt spid="2"/>
                                        </p:tgtEl>
                                      </p:cBhvr>
                                    </p:animEffect>
                                  </p:childTnLst>
                                </p:cTn>
                              </p:par>
                              <p:par>
                                <p:cTn id="68" presetID="16" presetClass="entr" presetSubtype="21" fill="hold"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barn(inVertical)">
                                      <p:cBhvr>
                                        <p:cTn id="7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7"/>
          <p:cNvGrpSpPr/>
          <p:nvPr/>
        </p:nvGrpSpPr>
        <p:grpSpPr>
          <a:xfrm>
            <a:off x="3319190" y="1529586"/>
            <a:ext cx="2555759" cy="2606700"/>
            <a:chOff x="3269150" y="1529586"/>
            <a:chExt cx="2605800" cy="2606700"/>
          </a:xfrm>
        </p:grpSpPr>
        <p:sp>
          <p:nvSpPr>
            <p:cNvPr id="155" name="Google Shape;155;p17"/>
            <p:cNvSpPr/>
            <p:nvPr/>
          </p:nvSpPr>
          <p:spPr>
            <a:xfrm>
              <a:off x="3269150" y="1529586"/>
              <a:ext cx="2605800" cy="26067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panose="02000000000000000000" pitchFamily="2" charset="0"/>
                <a:ea typeface="Roboto" panose="02000000000000000000" pitchFamily="2" charset="0"/>
              </a:endParaRPr>
            </a:p>
          </p:txBody>
        </p:sp>
        <p:sp>
          <p:nvSpPr>
            <p:cNvPr id="156" name="Google Shape;156;p17"/>
            <p:cNvSpPr/>
            <p:nvPr/>
          </p:nvSpPr>
          <p:spPr>
            <a:xfrm>
              <a:off x="3734500" y="1995080"/>
              <a:ext cx="1675200" cy="16755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panose="02000000000000000000" pitchFamily="2" charset="0"/>
                <a:ea typeface="Roboto" panose="02000000000000000000" pitchFamily="2" charset="0"/>
              </a:endParaRPr>
            </a:p>
          </p:txBody>
        </p:sp>
        <p:sp>
          <p:nvSpPr>
            <p:cNvPr id="157" name="Google Shape;157;p17"/>
            <p:cNvSpPr/>
            <p:nvPr/>
          </p:nvSpPr>
          <p:spPr>
            <a:xfrm>
              <a:off x="4143200" y="2404050"/>
              <a:ext cx="857700" cy="8577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FFFFFF"/>
                  </a:solidFill>
                  <a:latin typeface="Roboto" panose="02000000000000000000" pitchFamily="2" charset="0"/>
                  <a:ea typeface="Roboto" panose="02000000000000000000" pitchFamily="2" charset="0"/>
                  <a:cs typeface="Arial" panose="020B0604020202020204" pitchFamily="34" charset="0"/>
                  <a:sym typeface="Fira Sans Extra Condensed Medium"/>
                </a:rPr>
                <a:t>Thông tin dự án</a:t>
              </a:r>
              <a:endParaRPr sz="1200" b="1" dirty="0">
                <a:solidFill>
                  <a:srgbClr val="FFFFFF"/>
                </a:solidFill>
                <a:latin typeface="Roboto" panose="02000000000000000000" pitchFamily="2" charset="0"/>
                <a:ea typeface="Roboto" panose="02000000000000000000" pitchFamily="2" charset="0"/>
              </a:endParaRPr>
            </a:p>
          </p:txBody>
        </p:sp>
      </p:grpSp>
      <p:sp>
        <p:nvSpPr>
          <p:cNvPr id="158" name="Google Shape;158;p17"/>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lvl="0"/>
            <a:r>
              <a:rPr lang="vi-VN" sz="2400" dirty="0">
                <a:solidFill>
                  <a:schemeClr val="accent1"/>
                </a:solidFill>
                <a:ea typeface="Roboto" panose="02000000000000000000" pitchFamily="2" charset="0"/>
              </a:rPr>
              <a:t>Chương I: Giới Thiệu Tổng Quan Về Dự Án</a:t>
            </a:r>
          </a:p>
        </p:txBody>
      </p:sp>
      <p:grpSp>
        <p:nvGrpSpPr>
          <p:cNvPr id="159" name="Google Shape;159;p17"/>
          <p:cNvGrpSpPr/>
          <p:nvPr/>
        </p:nvGrpSpPr>
        <p:grpSpPr>
          <a:xfrm>
            <a:off x="170786" y="1122454"/>
            <a:ext cx="3635507" cy="1766744"/>
            <a:chOff x="170985" y="1495000"/>
            <a:chExt cx="3585833" cy="2135766"/>
          </a:xfrm>
        </p:grpSpPr>
        <p:sp>
          <p:nvSpPr>
            <p:cNvPr id="160" name="Google Shape;160;p17"/>
            <p:cNvSpPr/>
            <p:nvPr/>
          </p:nvSpPr>
          <p:spPr>
            <a:xfrm>
              <a:off x="3303455" y="2143399"/>
              <a:ext cx="453363" cy="53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FFFFFF"/>
                </a:solidFill>
                <a:latin typeface="Roboto" panose="02000000000000000000" pitchFamily="2" charset="0"/>
                <a:ea typeface="Roboto" panose="02000000000000000000" pitchFamily="2" charset="0"/>
              </a:endParaRPr>
            </a:p>
          </p:txBody>
        </p:sp>
        <p:cxnSp>
          <p:nvCxnSpPr>
            <p:cNvPr id="161" name="Google Shape;161;p17"/>
            <p:cNvCxnSpPr>
              <a:cxnSpLocks/>
              <a:stCxn id="160" idx="2"/>
            </p:cNvCxnSpPr>
            <p:nvPr/>
          </p:nvCxnSpPr>
          <p:spPr>
            <a:xfrm flipH="1">
              <a:off x="2687287" y="2410849"/>
              <a:ext cx="616168" cy="19100"/>
            </a:xfrm>
            <a:prstGeom prst="straightConnector1">
              <a:avLst/>
            </a:prstGeom>
            <a:noFill/>
            <a:ln w="9525" cap="flat" cmpd="sng">
              <a:solidFill>
                <a:schemeClr val="accent1"/>
              </a:solidFill>
              <a:prstDash val="solid"/>
              <a:round/>
              <a:headEnd type="none" w="med" len="med"/>
              <a:tailEnd type="oval" w="med" len="med"/>
            </a:ln>
          </p:spPr>
        </p:cxnSp>
        <p:grpSp>
          <p:nvGrpSpPr>
            <p:cNvPr id="162" name="Google Shape;162;p17"/>
            <p:cNvGrpSpPr/>
            <p:nvPr/>
          </p:nvGrpSpPr>
          <p:grpSpPr>
            <a:xfrm>
              <a:off x="170985" y="1495000"/>
              <a:ext cx="3105386" cy="2135766"/>
              <a:chOff x="3051272" y="1413338"/>
              <a:chExt cx="3105386" cy="2135766"/>
            </a:xfrm>
          </p:grpSpPr>
          <p:sp>
            <p:nvSpPr>
              <p:cNvPr id="163" name="Google Shape;163;p17"/>
              <p:cNvSpPr txBox="1"/>
              <p:nvPr/>
            </p:nvSpPr>
            <p:spPr>
              <a:xfrm>
                <a:off x="3051272" y="1685185"/>
                <a:ext cx="3105386" cy="1863919"/>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sz="1200" dirty="0">
                    <a:latin typeface="Roboto" panose="02000000000000000000" pitchFamily="2" charset="0"/>
                    <a:ea typeface="Roboto" panose="02000000000000000000" pitchFamily="2" charset="0"/>
                    <a:cs typeface="Arial" panose="020B0604020202020204" pitchFamily="34" charset="0"/>
                    <a:sym typeface="Roboto"/>
                  </a:rPr>
                  <a:t>Võ Trung Hiếu(Project Manager)</a:t>
                </a:r>
              </a:p>
              <a:p>
                <a:pPr marL="171450" lvl="0" indent="-171450" algn="l" rtl="0">
                  <a:spcBef>
                    <a:spcPts val="0"/>
                  </a:spcBef>
                  <a:spcAft>
                    <a:spcPts val="0"/>
                  </a:spcAft>
                  <a:buFontTx/>
                  <a:buChar char="-"/>
                </a:pPr>
                <a:r>
                  <a:rPr lang="en-US" sz="1200" dirty="0">
                    <a:latin typeface="Roboto" panose="02000000000000000000" pitchFamily="2" charset="0"/>
                    <a:ea typeface="Roboto" panose="02000000000000000000" pitchFamily="2" charset="0"/>
                    <a:cs typeface="Arial" panose="020B0604020202020204" pitchFamily="34" charset="0"/>
                    <a:sym typeface="Roboto"/>
                  </a:rPr>
                  <a:t>Thời gian thực hiện dự án </a:t>
                </a:r>
                <a:r>
                  <a:rPr lang="vi-VN" sz="1200" b="1" dirty="0">
                    <a:solidFill>
                      <a:srgbClr val="000000"/>
                    </a:solidFill>
                    <a:effectLst/>
                    <a:latin typeface="Roboto" panose="02000000000000000000" pitchFamily="2" charset="0"/>
                    <a:ea typeface="Roboto" panose="02000000000000000000" pitchFamily="2" charset="0"/>
                  </a:rPr>
                  <a:t>3 tháng</a:t>
                </a:r>
                <a:r>
                  <a:rPr lang="vi-VN" sz="1200" dirty="0">
                    <a:solidFill>
                      <a:srgbClr val="000000"/>
                    </a:solidFill>
                    <a:effectLst/>
                    <a:latin typeface="Roboto" panose="02000000000000000000" pitchFamily="2" charset="0"/>
                    <a:ea typeface="Roboto" panose="02000000000000000000" pitchFamily="2" charset="0"/>
                  </a:rPr>
                  <a:t> </a:t>
                </a:r>
                <a:r>
                  <a:rPr lang="en-US" sz="1200" dirty="0">
                    <a:solidFill>
                      <a:srgbClr val="000000"/>
                    </a:solidFill>
                    <a:effectLst/>
                    <a:latin typeface="Roboto" panose="02000000000000000000" pitchFamily="2" charset="0"/>
                    <a:ea typeface="Roboto" panose="02000000000000000000" pitchFamily="2" charset="0"/>
                  </a:rPr>
                  <a:t>(05/09/2022 – 30/12/2022.</a:t>
                </a:r>
              </a:p>
              <a:p>
                <a:pPr marL="171450" lvl="0" indent="-171450" algn="l" rtl="0">
                  <a:spcBef>
                    <a:spcPts val="0"/>
                  </a:spcBef>
                  <a:spcAft>
                    <a:spcPts val="0"/>
                  </a:spcAft>
                  <a:buFontTx/>
                  <a:buChar char="-"/>
                </a:pPr>
                <a:r>
                  <a:rPr lang="en-US" sz="1200" dirty="0">
                    <a:solidFill>
                      <a:srgbClr val="000000"/>
                    </a:solidFill>
                    <a:effectLst/>
                    <a:latin typeface="Roboto" panose="02000000000000000000" pitchFamily="2" charset="0"/>
                    <a:ea typeface="Roboto" panose="02000000000000000000" pitchFamily="2" charset="0"/>
                  </a:rPr>
                  <a:t>Đ</a:t>
                </a:r>
                <a:r>
                  <a:rPr lang="vi-VN" sz="1200" dirty="0">
                    <a:solidFill>
                      <a:srgbClr val="000000"/>
                    </a:solidFill>
                    <a:effectLst/>
                    <a:latin typeface="Roboto" panose="02000000000000000000" pitchFamily="2" charset="0"/>
                    <a:ea typeface="Roboto" panose="02000000000000000000" pitchFamily="2" charset="0"/>
                  </a:rPr>
                  <a:t>ồ án này sẽ cung cấp cho các bạn một cái nhìn tổng quan về sản phẩm của chúng tôi và hứa hẹn mang lại nhiều giá trị trong tương lai</a:t>
                </a:r>
                <a:r>
                  <a:rPr lang="en-US" sz="1200" dirty="0">
                    <a:solidFill>
                      <a:srgbClr val="000000"/>
                    </a:solidFill>
                    <a:effectLst/>
                    <a:latin typeface="Roboto" panose="02000000000000000000" pitchFamily="2" charset="0"/>
                    <a:ea typeface="Roboto" panose="02000000000000000000" pitchFamily="2" charset="0"/>
                  </a:rPr>
                  <a:t> về ứng dụng hỗ trợ hướng dẫn tour du lịch</a:t>
                </a:r>
                <a:r>
                  <a:rPr lang="vi-VN" sz="1200" dirty="0">
                    <a:solidFill>
                      <a:srgbClr val="000000"/>
                    </a:solidFill>
                    <a:effectLst/>
                    <a:latin typeface="Roboto" panose="02000000000000000000" pitchFamily="2" charset="0"/>
                    <a:ea typeface="Roboto" panose="02000000000000000000" pitchFamily="2" charset="0"/>
                  </a:rPr>
                  <a:t>. </a:t>
                </a:r>
                <a:endParaRPr lang="en-US" sz="1200" dirty="0">
                  <a:solidFill>
                    <a:srgbClr val="000000"/>
                  </a:solidFill>
                  <a:effectLst/>
                  <a:latin typeface="Roboto" panose="02000000000000000000" pitchFamily="2" charset="0"/>
                  <a:ea typeface="Roboto" panose="02000000000000000000" pitchFamily="2" charset="0"/>
                </a:endParaRPr>
              </a:p>
            </p:txBody>
          </p:sp>
          <p:sp>
            <p:nvSpPr>
              <p:cNvPr id="164" name="Google Shape;164;p17"/>
              <p:cNvSpPr txBox="1"/>
              <p:nvPr/>
            </p:nvSpPr>
            <p:spPr>
              <a:xfrm>
                <a:off x="3590550" y="1413338"/>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Mô tả dự án</a:t>
                </a:r>
                <a:endParaRPr sz="1200" b="1"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grpSp>
      <p:grpSp>
        <p:nvGrpSpPr>
          <p:cNvPr id="165" name="Google Shape;165;p17"/>
          <p:cNvGrpSpPr/>
          <p:nvPr/>
        </p:nvGrpSpPr>
        <p:grpSpPr>
          <a:xfrm>
            <a:off x="300201" y="3160060"/>
            <a:ext cx="3330305" cy="1827576"/>
            <a:chOff x="697132" y="2754624"/>
            <a:chExt cx="3330305" cy="1788840"/>
          </a:xfrm>
        </p:grpSpPr>
        <p:grpSp>
          <p:nvGrpSpPr>
            <p:cNvPr id="166" name="Google Shape;166;p17"/>
            <p:cNvGrpSpPr/>
            <p:nvPr/>
          </p:nvGrpSpPr>
          <p:grpSpPr>
            <a:xfrm>
              <a:off x="697132" y="2754624"/>
              <a:ext cx="2839976" cy="1788840"/>
              <a:chOff x="3577419" y="2672815"/>
              <a:chExt cx="2839976" cy="1788840"/>
            </a:xfrm>
          </p:grpSpPr>
          <p:sp>
            <p:nvSpPr>
              <p:cNvPr id="167" name="Google Shape;167;p17"/>
              <p:cNvSpPr txBox="1"/>
              <p:nvPr/>
            </p:nvSpPr>
            <p:spPr>
              <a:xfrm>
                <a:off x="3577419" y="2672815"/>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Mục tiêu của dự án</a:t>
                </a:r>
                <a:endParaRPr sz="1200" b="1"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168" name="Google Shape;168;p17"/>
              <p:cNvSpPr txBox="1"/>
              <p:nvPr/>
            </p:nvSpPr>
            <p:spPr>
              <a:xfrm>
                <a:off x="3590548" y="3013031"/>
                <a:ext cx="2826847" cy="1448624"/>
              </a:xfrm>
              <a:prstGeom prst="rect">
                <a:avLst/>
              </a:prstGeom>
              <a:noFill/>
              <a:ln>
                <a:noFill/>
              </a:ln>
            </p:spPr>
            <p:txBody>
              <a:bodyPr spcFirstLastPara="1" wrap="square" lIns="91425" tIns="91425" rIns="91425" bIns="91425" anchor="t" anchorCtr="0">
                <a:noAutofit/>
              </a:bodyPr>
              <a:lstStyle/>
              <a:p>
                <a:pPr marL="171450" indent="-171450">
                  <a:lnSpc>
                    <a:spcPct val="115000"/>
                  </a:lnSpc>
                  <a:buFontTx/>
                  <a:buChar char="-"/>
                </a:pPr>
                <a:r>
                  <a:rPr lang="en-US" sz="1200" dirty="0">
                    <a:solidFill>
                      <a:srgbClr val="000000"/>
                    </a:solidFill>
                    <a:effectLst/>
                    <a:latin typeface="Roboto" panose="02000000000000000000" pitchFamily="2" charset="0"/>
                    <a:ea typeface="Roboto" panose="02000000000000000000" pitchFamily="2" charset="0"/>
                  </a:rPr>
                  <a:t>Đúng sản phẩm</a:t>
                </a:r>
              </a:p>
              <a:p>
                <a:pPr marL="171450" indent="-171450">
                  <a:lnSpc>
                    <a:spcPct val="115000"/>
                  </a:lnSpc>
                  <a:buFontTx/>
                  <a:buChar char="-"/>
                </a:pPr>
                <a:r>
                  <a:rPr lang="en-US" sz="1200" dirty="0">
                    <a:solidFill>
                      <a:srgbClr val="000000"/>
                    </a:solidFill>
                    <a:effectLst/>
                    <a:latin typeface="Roboto" panose="02000000000000000000" pitchFamily="2" charset="0"/>
                    <a:ea typeface="Roboto" panose="02000000000000000000" pitchFamily="2" charset="0"/>
                  </a:rPr>
                  <a:t>Đúng nhu cầu</a:t>
                </a:r>
              </a:p>
              <a:p>
                <a:pPr marL="171450" indent="-171450">
                  <a:lnSpc>
                    <a:spcPct val="115000"/>
                  </a:lnSpc>
                  <a:buFontTx/>
                  <a:buChar char="-"/>
                </a:pPr>
                <a:r>
                  <a:rPr lang="en-US" sz="1200" dirty="0">
                    <a:latin typeface="Roboto" panose="02000000000000000000" pitchFamily="2" charset="0"/>
                    <a:ea typeface="Roboto" panose="02000000000000000000" pitchFamily="2" charset="0"/>
                  </a:rPr>
                  <a:t>Phù hợp với ngân sách</a:t>
                </a:r>
              </a:p>
              <a:p>
                <a:pPr marL="171450" indent="-171450">
                  <a:lnSpc>
                    <a:spcPct val="115000"/>
                  </a:lnSpc>
                  <a:buFontTx/>
                  <a:buChar char="-"/>
                </a:pPr>
                <a:r>
                  <a:rPr lang="en-US" sz="1200" dirty="0">
                    <a:latin typeface="Roboto" panose="02000000000000000000" pitchFamily="2" charset="0"/>
                    <a:ea typeface="Roboto" panose="02000000000000000000" pitchFamily="2" charset="0"/>
                  </a:rPr>
                  <a:t>Đúng chức năng nghiệp vụ</a:t>
                </a:r>
              </a:p>
              <a:p>
                <a:pPr marL="171450" indent="-171450">
                  <a:lnSpc>
                    <a:spcPct val="115000"/>
                  </a:lnSpc>
                  <a:buFontTx/>
                  <a:buChar char="-"/>
                </a:pPr>
                <a:r>
                  <a:rPr lang="en-US" sz="1200" dirty="0">
                    <a:latin typeface="Roboto" panose="02000000000000000000" pitchFamily="2" charset="0"/>
                    <a:ea typeface="Roboto" panose="02000000000000000000" pitchFamily="2" charset="0"/>
                  </a:rPr>
                  <a:t>Hoàn thành đúng thời gian tiến độ.</a:t>
                </a:r>
                <a:endParaRPr lang="en-US" sz="1200" dirty="0">
                  <a:solidFill>
                    <a:srgbClr val="000000"/>
                  </a:solidFill>
                  <a:effectLst/>
                  <a:latin typeface="Roboto" panose="02000000000000000000" pitchFamily="2" charset="0"/>
                  <a:ea typeface="Roboto" panose="02000000000000000000" pitchFamily="2" charset="0"/>
                </a:endParaRPr>
              </a:p>
            </p:txBody>
          </p:sp>
        </p:grpSp>
        <p:sp>
          <p:nvSpPr>
            <p:cNvPr id="169" name="Google Shape;169;p17"/>
            <p:cNvSpPr/>
            <p:nvPr/>
          </p:nvSpPr>
          <p:spPr>
            <a:xfrm>
              <a:off x="3492537" y="2952118"/>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FFFFFF"/>
                </a:solidFill>
                <a:latin typeface="Roboto" panose="02000000000000000000" pitchFamily="2" charset="0"/>
                <a:ea typeface="Roboto" panose="02000000000000000000" pitchFamily="2" charset="0"/>
              </a:endParaRPr>
            </a:p>
          </p:txBody>
        </p:sp>
        <p:cxnSp>
          <p:nvCxnSpPr>
            <p:cNvPr id="170" name="Google Shape;170;p17"/>
            <p:cNvCxnSpPr>
              <a:cxnSpLocks/>
              <a:stCxn id="169" idx="2"/>
            </p:cNvCxnSpPr>
            <p:nvPr/>
          </p:nvCxnSpPr>
          <p:spPr>
            <a:xfrm flipH="1">
              <a:off x="2883962" y="3219568"/>
              <a:ext cx="608575" cy="24584"/>
            </a:xfrm>
            <a:prstGeom prst="straightConnector1">
              <a:avLst/>
            </a:prstGeom>
            <a:noFill/>
            <a:ln w="9525" cap="flat" cmpd="sng">
              <a:solidFill>
                <a:schemeClr val="accent4"/>
              </a:solidFill>
              <a:prstDash val="solid"/>
              <a:round/>
              <a:headEnd type="none" w="med" len="med"/>
              <a:tailEnd type="oval" w="med" len="med"/>
            </a:ln>
          </p:spPr>
        </p:cxnSp>
      </p:grpSp>
      <p:grpSp>
        <p:nvGrpSpPr>
          <p:cNvPr id="171" name="Google Shape;171;p17"/>
          <p:cNvGrpSpPr/>
          <p:nvPr/>
        </p:nvGrpSpPr>
        <p:grpSpPr>
          <a:xfrm>
            <a:off x="5134425" y="3132014"/>
            <a:ext cx="3875782" cy="1621110"/>
            <a:chOff x="5176097" y="3132393"/>
            <a:chExt cx="3289073" cy="1295956"/>
          </a:xfrm>
        </p:grpSpPr>
        <p:grpSp>
          <p:nvGrpSpPr>
            <p:cNvPr id="172" name="Google Shape;172;p17"/>
            <p:cNvGrpSpPr/>
            <p:nvPr/>
          </p:nvGrpSpPr>
          <p:grpSpPr>
            <a:xfrm>
              <a:off x="5176097" y="3132393"/>
              <a:ext cx="3289073" cy="1295956"/>
              <a:chOff x="5246997" y="3050584"/>
              <a:chExt cx="3289073" cy="1295956"/>
            </a:xfrm>
          </p:grpSpPr>
          <p:sp>
            <p:nvSpPr>
              <p:cNvPr id="173" name="Google Shape;173;p17"/>
              <p:cNvSpPr txBox="1"/>
              <p:nvPr/>
            </p:nvSpPr>
            <p:spPr>
              <a:xfrm>
                <a:off x="5246997" y="3050584"/>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accent3"/>
                    </a:solidFill>
                    <a:latin typeface="Roboto" panose="02000000000000000000" pitchFamily="2" charset="0"/>
                    <a:ea typeface="Roboto" panose="02000000000000000000" pitchFamily="2" charset="0"/>
                    <a:cs typeface="Arial" panose="020B0604020202020204" pitchFamily="34" charset="0"/>
                    <a:sym typeface="Fira Sans Extra Condensed Medium"/>
                  </a:rPr>
                  <a:t>Cách tiếp cận</a:t>
                </a:r>
                <a:endParaRPr sz="1200" b="1" dirty="0">
                  <a:solidFill>
                    <a:schemeClr val="accent3"/>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174" name="Google Shape;174;p17"/>
              <p:cNvSpPr txBox="1"/>
              <p:nvPr/>
            </p:nvSpPr>
            <p:spPr>
              <a:xfrm>
                <a:off x="6239441" y="3303066"/>
                <a:ext cx="2296629" cy="1043474"/>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vi-VN" sz="1200" noProof="1">
                    <a:latin typeface="Roboto" panose="02000000000000000000" pitchFamily="2" charset="0"/>
                    <a:ea typeface="Roboto" panose="02000000000000000000" pitchFamily="2" charset="0"/>
                    <a:cs typeface="Arial" panose="020B0604020202020204" pitchFamily="34" charset="0"/>
                    <a:sym typeface="Roboto"/>
                  </a:rPr>
                  <a:t>Thiết kế: Figma, photoshop</a:t>
                </a:r>
              </a:p>
              <a:p>
                <a:pPr marL="171450" lvl="0" indent="-171450" rtl="0">
                  <a:spcBef>
                    <a:spcPts val="0"/>
                  </a:spcBef>
                  <a:spcAft>
                    <a:spcPts val="0"/>
                  </a:spcAft>
                  <a:buFontTx/>
                  <a:buChar char="-"/>
                </a:pPr>
                <a:r>
                  <a:rPr lang="en-US" sz="1200" noProof="1">
                    <a:latin typeface="Roboto" panose="02000000000000000000" pitchFamily="2" charset="0"/>
                    <a:ea typeface="Roboto" panose="02000000000000000000" pitchFamily="2" charset="0"/>
                    <a:cs typeface="Arial" panose="020B0604020202020204" pitchFamily="34" charset="0"/>
                    <a:sym typeface="Roboto"/>
                  </a:rPr>
                  <a:t>Công nghệ</a:t>
                </a:r>
                <a:r>
                  <a:rPr lang="vi-VN" sz="1200" noProof="1">
                    <a:latin typeface="Roboto" panose="02000000000000000000" pitchFamily="2" charset="0"/>
                    <a:ea typeface="Roboto" panose="02000000000000000000" pitchFamily="2" charset="0"/>
                    <a:cs typeface="Arial" panose="020B0604020202020204" pitchFamily="34" charset="0"/>
                    <a:sym typeface="Roboto"/>
                  </a:rPr>
                  <a:t>: ReactJs, </a:t>
                </a:r>
                <a:r>
                  <a:rPr lang="en-US" sz="1200" noProof="1">
                    <a:latin typeface="Roboto" panose="02000000000000000000" pitchFamily="2" charset="0"/>
                    <a:ea typeface="Roboto" panose="02000000000000000000" pitchFamily="2" charset="0"/>
                    <a:cs typeface="Arial" panose="020B0604020202020204" pitchFamily="34" charset="0"/>
                    <a:sym typeface="Roboto"/>
                  </a:rPr>
                  <a:t>React Native</a:t>
                </a:r>
                <a:r>
                  <a:rPr lang="vi-VN" sz="1200" noProof="1">
                    <a:latin typeface="Roboto" panose="02000000000000000000" pitchFamily="2" charset="0"/>
                    <a:ea typeface="Roboto" panose="02000000000000000000" pitchFamily="2" charset="0"/>
                    <a:cs typeface="Arial" panose="020B0604020202020204" pitchFamily="34" charset="0"/>
                    <a:sym typeface="Roboto"/>
                  </a:rPr>
                  <a:t>, </a:t>
                </a:r>
                <a:r>
                  <a:rPr lang="en-US" sz="1200" noProof="1">
                    <a:latin typeface="Roboto" panose="02000000000000000000" pitchFamily="2" charset="0"/>
                    <a:ea typeface="Roboto" panose="02000000000000000000" pitchFamily="2" charset="0"/>
                    <a:cs typeface="Arial" panose="020B0604020202020204" pitchFamily="34" charset="0"/>
                    <a:sym typeface="Roboto"/>
                  </a:rPr>
                  <a:t>Spring boot (Java)</a:t>
                </a:r>
                <a:endParaRPr lang="vi-VN" sz="1200" noProof="1">
                  <a:latin typeface="Roboto" panose="02000000000000000000" pitchFamily="2" charset="0"/>
                  <a:ea typeface="Roboto" panose="02000000000000000000" pitchFamily="2" charset="0"/>
                  <a:cs typeface="Arial" panose="020B0604020202020204" pitchFamily="34" charset="0"/>
                  <a:sym typeface="Roboto"/>
                </a:endParaRPr>
              </a:p>
              <a:p>
                <a:pPr marL="171450" lvl="0" indent="-171450" rtl="0">
                  <a:spcBef>
                    <a:spcPts val="0"/>
                  </a:spcBef>
                  <a:spcAft>
                    <a:spcPts val="0"/>
                  </a:spcAft>
                  <a:buFontTx/>
                  <a:buChar char="-"/>
                </a:pPr>
                <a:r>
                  <a:rPr lang="vi-VN" sz="1200" noProof="1">
                    <a:latin typeface="Roboto" panose="02000000000000000000" pitchFamily="2" charset="0"/>
                    <a:ea typeface="Roboto" panose="02000000000000000000" pitchFamily="2" charset="0"/>
                    <a:cs typeface="Arial" panose="020B0604020202020204" pitchFamily="34" charset="0"/>
                    <a:sym typeface="Roboto"/>
                  </a:rPr>
                  <a:t>Cơ sở dữ liệu: </a:t>
                </a:r>
                <a:r>
                  <a:rPr lang="en-US" sz="1200" noProof="1">
                    <a:latin typeface="Roboto" panose="02000000000000000000" pitchFamily="2" charset="0"/>
                    <a:ea typeface="Roboto" panose="02000000000000000000" pitchFamily="2" charset="0"/>
                    <a:cs typeface="Arial" panose="020B0604020202020204" pitchFamily="34" charset="0"/>
                    <a:sym typeface="Roboto"/>
                  </a:rPr>
                  <a:t>Firestore Database</a:t>
                </a:r>
                <a:endParaRPr lang="vi-VN" sz="1200" noProof="1">
                  <a:latin typeface="Roboto" panose="02000000000000000000" pitchFamily="2" charset="0"/>
                  <a:ea typeface="Roboto" panose="02000000000000000000" pitchFamily="2" charset="0"/>
                  <a:cs typeface="Arial" panose="020B0604020202020204" pitchFamily="34" charset="0"/>
                  <a:sym typeface="Roboto"/>
                </a:endParaRPr>
              </a:p>
              <a:p>
                <a:pPr marL="171450" lvl="0" indent="-171450" rtl="0">
                  <a:spcBef>
                    <a:spcPts val="0"/>
                  </a:spcBef>
                  <a:spcAft>
                    <a:spcPts val="0"/>
                  </a:spcAft>
                  <a:buFontTx/>
                  <a:buChar char="-"/>
                </a:pPr>
                <a:r>
                  <a:rPr lang="en-US" sz="1200" noProof="1">
                    <a:latin typeface="Roboto" panose="02000000000000000000" pitchFamily="2" charset="0"/>
                    <a:ea typeface="Roboto" panose="02000000000000000000" pitchFamily="2" charset="0"/>
                    <a:cs typeface="Arial" panose="020B0604020202020204" pitchFamily="34" charset="0"/>
                    <a:sym typeface="Roboto"/>
                  </a:rPr>
                  <a:t>Deploy</a:t>
                </a:r>
                <a:r>
                  <a:rPr lang="vi-VN" sz="1200" noProof="1">
                    <a:latin typeface="Roboto" panose="02000000000000000000" pitchFamily="2" charset="0"/>
                    <a:ea typeface="Roboto" panose="02000000000000000000" pitchFamily="2" charset="0"/>
                    <a:cs typeface="Arial" panose="020B0604020202020204" pitchFamily="34" charset="0"/>
                    <a:sym typeface="Roboto"/>
                  </a:rPr>
                  <a:t>: dịch v</a:t>
                </a:r>
                <a:r>
                  <a:rPr lang="en-US" sz="1200" noProof="1">
                    <a:latin typeface="Roboto" panose="02000000000000000000" pitchFamily="2" charset="0"/>
                    <a:ea typeface="Roboto" panose="02000000000000000000" pitchFamily="2" charset="0"/>
                    <a:cs typeface="Arial" panose="020B0604020202020204" pitchFamily="34" charset="0"/>
                    <a:sym typeface="Roboto"/>
                  </a:rPr>
                  <a:t>ụ hosting của Firebase</a:t>
                </a:r>
              </a:p>
            </p:txBody>
          </p:sp>
        </p:grpSp>
        <p:sp>
          <p:nvSpPr>
            <p:cNvPr id="175" name="Google Shape;175;p17"/>
            <p:cNvSpPr/>
            <p:nvPr/>
          </p:nvSpPr>
          <p:spPr>
            <a:xfrm>
              <a:off x="5409700" y="3384875"/>
              <a:ext cx="483073" cy="40230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FFFFFF"/>
                </a:solidFill>
                <a:latin typeface="Roboto" panose="02000000000000000000" pitchFamily="2" charset="0"/>
                <a:ea typeface="Roboto" panose="02000000000000000000" pitchFamily="2" charset="0"/>
              </a:endParaRPr>
            </a:p>
          </p:txBody>
        </p:sp>
        <p:cxnSp>
          <p:nvCxnSpPr>
            <p:cNvPr id="176" name="Google Shape;176;p17"/>
            <p:cNvCxnSpPr>
              <a:cxnSpLocks/>
              <a:endCxn id="175" idx="6"/>
            </p:cNvCxnSpPr>
            <p:nvPr/>
          </p:nvCxnSpPr>
          <p:spPr>
            <a:xfrm flipH="1">
              <a:off x="5892773" y="3581699"/>
              <a:ext cx="303415" cy="4326"/>
            </a:xfrm>
            <a:prstGeom prst="straightConnector1">
              <a:avLst/>
            </a:prstGeom>
            <a:noFill/>
            <a:ln w="9525" cap="flat" cmpd="sng">
              <a:solidFill>
                <a:schemeClr val="accent3"/>
              </a:solidFill>
              <a:prstDash val="solid"/>
              <a:round/>
              <a:headEnd type="oval" w="med" len="med"/>
              <a:tailEnd type="none" w="med" len="med"/>
            </a:ln>
          </p:spPr>
        </p:cxnSp>
      </p:grpSp>
      <p:grpSp>
        <p:nvGrpSpPr>
          <p:cNvPr id="177" name="Google Shape;177;p17"/>
          <p:cNvGrpSpPr/>
          <p:nvPr/>
        </p:nvGrpSpPr>
        <p:grpSpPr>
          <a:xfrm>
            <a:off x="5374157" y="1495001"/>
            <a:ext cx="3599058" cy="1665059"/>
            <a:chOff x="5379537" y="1495000"/>
            <a:chExt cx="3054238" cy="1899142"/>
          </a:xfrm>
        </p:grpSpPr>
        <p:grpSp>
          <p:nvGrpSpPr>
            <p:cNvPr id="178" name="Google Shape;178;p17"/>
            <p:cNvGrpSpPr/>
            <p:nvPr/>
          </p:nvGrpSpPr>
          <p:grpSpPr>
            <a:xfrm>
              <a:off x="6048494" y="1495000"/>
              <a:ext cx="2385281" cy="1899142"/>
              <a:chOff x="6119394" y="1413338"/>
              <a:chExt cx="2385281" cy="1899142"/>
            </a:xfrm>
          </p:grpSpPr>
          <p:sp>
            <p:nvSpPr>
              <p:cNvPr id="179" name="Google Shape;179;p17"/>
              <p:cNvSpPr txBox="1"/>
              <p:nvPr/>
            </p:nvSpPr>
            <p:spPr>
              <a:xfrm>
                <a:off x="6119394" y="1413338"/>
                <a:ext cx="2385281"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accent2"/>
                    </a:solidFill>
                    <a:latin typeface="Roboto" panose="02000000000000000000" pitchFamily="2" charset="0"/>
                    <a:ea typeface="Roboto" panose="02000000000000000000" pitchFamily="2" charset="0"/>
                    <a:cs typeface="Arial" panose="020B0604020202020204" pitchFamily="34" charset="0"/>
                    <a:sym typeface="Fira Sans Extra Condensed Medium"/>
                  </a:rPr>
                  <a:t>Tiêu chí thành công của dự án</a:t>
                </a:r>
                <a:endParaRPr sz="1200" b="1" dirty="0">
                  <a:solidFill>
                    <a:schemeClr val="accent2"/>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180" name="Google Shape;180;p17"/>
              <p:cNvSpPr txBox="1"/>
              <p:nvPr/>
            </p:nvSpPr>
            <p:spPr>
              <a:xfrm>
                <a:off x="6620075" y="1685187"/>
                <a:ext cx="1884600" cy="1627293"/>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 sz="1200" dirty="0">
                    <a:latin typeface="Roboto" panose="02000000000000000000" pitchFamily="2" charset="0"/>
                    <a:ea typeface="Roboto" panose="02000000000000000000" pitchFamily="2" charset="0"/>
                    <a:cs typeface="Arial" panose="020B0604020202020204" pitchFamily="34" charset="0"/>
                    <a:sym typeface="Roboto"/>
                  </a:rPr>
                  <a:t>Hoàn thành đúng tiến độ</a:t>
                </a:r>
              </a:p>
              <a:p>
                <a:pPr marL="171450" lvl="0" indent="-171450" rtl="0">
                  <a:spcBef>
                    <a:spcPts val="0"/>
                  </a:spcBef>
                  <a:spcAft>
                    <a:spcPts val="0"/>
                  </a:spcAft>
                  <a:buFontTx/>
                  <a:buChar char="-"/>
                </a:pPr>
                <a:r>
                  <a:rPr lang="en" sz="1200" dirty="0">
                    <a:latin typeface="Roboto" panose="02000000000000000000" pitchFamily="2" charset="0"/>
                    <a:ea typeface="Roboto" panose="02000000000000000000" pitchFamily="2" charset="0"/>
                    <a:cs typeface="Arial" panose="020B0604020202020204" pitchFamily="34" charset="0"/>
                    <a:sym typeface="Roboto"/>
                  </a:rPr>
                  <a:t>Ngân sách hợp lý</a:t>
                </a:r>
              </a:p>
              <a:p>
                <a:pPr marL="171450" lvl="0" indent="-171450" rtl="0">
                  <a:spcBef>
                    <a:spcPts val="0"/>
                  </a:spcBef>
                  <a:spcAft>
                    <a:spcPts val="0"/>
                  </a:spcAft>
                  <a:buFontTx/>
                  <a:buChar char="-"/>
                </a:pPr>
                <a:r>
                  <a:rPr lang="en" sz="1200" dirty="0">
                    <a:latin typeface="Roboto" panose="02000000000000000000" pitchFamily="2" charset="0"/>
                    <a:ea typeface="Roboto" panose="02000000000000000000" pitchFamily="2" charset="0"/>
                    <a:cs typeface="Arial" panose="020B0604020202020204" pitchFamily="34" charset="0"/>
                    <a:sym typeface="Roboto"/>
                  </a:rPr>
                  <a:t>Giao diện đẹp mắt, thân thiện với người dùng</a:t>
                </a:r>
              </a:p>
              <a:p>
                <a:pPr marL="171450" lvl="0" indent="-171450" rtl="0">
                  <a:spcBef>
                    <a:spcPts val="0"/>
                  </a:spcBef>
                  <a:spcAft>
                    <a:spcPts val="0"/>
                  </a:spcAft>
                  <a:buFontTx/>
                  <a:buChar char="-"/>
                </a:pPr>
                <a:r>
                  <a:rPr lang="en" sz="1200" dirty="0">
                    <a:latin typeface="Roboto" panose="02000000000000000000" pitchFamily="2" charset="0"/>
                    <a:ea typeface="Roboto" panose="02000000000000000000" pitchFamily="2" charset="0"/>
                    <a:cs typeface="Arial" panose="020B0604020202020204" pitchFamily="34" charset="0"/>
                    <a:sym typeface="Roboto"/>
                  </a:rPr>
                  <a:t>Đúng yêu cầu nghiệp vụ</a:t>
                </a:r>
              </a:p>
              <a:p>
                <a:pPr marL="171450" lvl="0" indent="-171450" rtl="0">
                  <a:spcBef>
                    <a:spcPts val="0"/>
                  </a:spcBef>
                  <a:spcAft>
                    <a:spcPts val="0"/>
                  </a:spcAft>
                  <a:buFontTx/>
                  <a:buChar char="-"/>
                </a:pPr>
                <a:r>
                  <a:rPr lang="en" sz="1200" dirty="0">
                    <a:latin typeface="Roboto" panose="02000000000000000000" pitchFamily="2" charset="0"/>
                    <a:ea typeface="Roboto" panose="02000000000000000000" pitchFamily="2" charset="0"/>
                    <a:cs typeface="Arial" panose="020B0604020202020204" pitchFamily="34" charset="0"/>
                    <a:sym typeface="Roboto"/>
                  </a:rPr>
                  <a:t>Tốc độ website và ứng dụng nhanh chóng</a:t>
                </a:r>
                <a:endParaRPr sz="1200" dirty="0">
                  <a:latin typeface="Roboto" panose="02000000000000000000" pitchFamily="2" charset="0"/>
                  <a:ea typeface="Roboto" panose="02000000000000000000" pitchFamily="2" charset="0"/>
                  <a:cs typeface="Arial" panose="020B0604020202020204" pitchFamily="34" charset="0"/>
                  <a:sym typeface="Roboto"/>
                </a:endParaRPr>
              </a:p>
            </p:txBody>
          </p:sp>
        </p:grpSp>
        <p:sp>
          <p:nvSpPr>
            <p:cNvPr id="181" name="Google Shape;181;p17"/>
            <p:cNvSpPr/>
            <p:nvPr/>
          </p:nvSpPr>
          <p:spPr>
            <a:xfrm>
              <a:off x="5379537" y="1745445"/>
              <a:ext cx="453928" cy="53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FFFFFF"/>
                </a:solidFill>
                <a:latin typeface="Roboto" panose="02000000000000000000" pitchFamily="2" charset="0"/>
                <a:ea typeface="Roboto" panose="02000000000000000000" pitchFamily="2" charset="0"/>
              </a:endParaRPr>
            </a:p>
          </p:txBody>
        </p:sp>
        <p:cxnSp>
          <p:nvCxnSpPr>
            <p:cNvPr id="182" name="Google Shape;182;p17"/>
            <p:cNvCxnSpPr>
              <a:cxnSpLocks/>
              <a:endCxn id="181" idx="6"/>
            </p:cNvCxnSpPr>
            <p:nvPr/>
          </p:nvCxnSpPr>
          <p:spPr>
            <a:xfrm flipH="1">
              <a:off x="5833465" y="2012895"/>
              <a:ext cx="549208" cy="0"/>
            </a:xfrm>
            <a:prstGeom prst="straightConnector1">
              <a:avLst/>
            </a:prstGeom>
            <a:noFill/>
            <a:ln w="9525" cap="flat" cmpd="sng">
              <a:solidFill>
                <a:schemeClr val="accent2"/>
              </a:solidFill>
              <a:prstDash val="solid"/>
              <a:round/>
              <a:headEnd type="oval" w="med" len="med"/>
              <a:tailEnd type="none" w="med" len="med"/>
            </a:ln>
          </p:spPr>
        </p:cxnSp>
      </p:grpSp>
      <p:grpSp>
        <p:nvGrpSpPr>
          <p:cNvPr id="183" name="Google Shape;183;p17"/>
          <p:cNvGrpSpPr/>
          <p:nvPr/>
        </p:nvGrpSpPr>
        <p:grpSpPr>
          <a:xfrm>
            <a:off x="3417677" y="1720933"/>
            <a:ext cx="303162" cy="303068"/>
            <a:chOff x="5642475" y="1435075"/>
            <a:chExt cx="481975" cy="481825"/>
          </a:xfrm>
        </p:grpSpPr>
        <p:sp>
          <p:nvSpPr>
            <p:cNvPr id="184" name="Google Shape;184;p1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85" name="Google Shape;185;p1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86" name="Google Shape;186;p1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grpSp>
      <p:grpSp>
        <p:nvGrpSpPr>
          <p:cNvPr id="187" name="Google Shape;187;p17"/>
          <p:cNvGrpSpPr/>
          <p:nvPr/>
        </p:nvGrpSpPr>
        <p:grpSpPr>
          <a:xfrm>
            <a:off x="3211553" y="3480930"/>
            <a:ext cx="303021" cy="303084"/>
            <a:chOff x="5049725" y="2027900"/>
            <a:chExt cx="481750" cy="481850"/>
          </a:xfrm>
        </p:grpSpPr>
        <p:sp>
          <p:nvSpPr>
            <p:cNvPr id="188" name="Google Shape;188;p1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89" name="Google Shape;189;p1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0" name="Google Shape;190;p1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1" name="Google Shape;191;p1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2" name="Google Shape;192;p1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3" name="Google Shape;193;p1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4" name="Google Shape;194;p1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5" name="Google Shape;195;p1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grpSp>
      <p:grpSp>
        <p:nvGrpSpPr>
          <p:cNvPr id="196" name="Google Shape;196;p17"/>
          <p:cNvGrpSpPr/>
          <p:nvPr/>
        </p:nvGrpSpPr>
        <p:grpSpPr>
          <a:xfrm>
            <a:off x="5542600" y="1815338"/>
            <a:ext cx="196437" cy="302926"/>
            <a:chOff x="5726350" y="2028150"/>
            <a:chExt cx="312300" cy="481600"/>
          </a:xfrm>
        </p:grpSpPr>
        <p:sp>
          <p:nvSpPr>
            <p:cNvPr id="197" name="Google Shape;197;p1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8" name="Google Shape;198;p1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9" name="Google Shape;199;p1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grpSp>
      <p:grpSp>
        <p:nvGrpSpPr>
          <p:cNvPr id="200" name="Google Shape;200;p17"/>
          <p:cNvGrpSpPr/>
          <p:nvPr/>
        </p:nvGrpSpPr>
        <p:grpSpPr>
          <a:xfrm>
            <a:off x="5534085" y="3542268"/>
            <a:ext cx="304247" cy="303084"/>
            <a:chOff x="898875" y="4399275"/>
            <a:chExt cx="483700" cy="481850"/>
          </a:xfrm>
        </p:grpSpPr>
        <p:sp>
          <p:nvSpPr>
            <p:cNvPr id="201" name="Google Shape;201;p1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2" name="Google Shape;202;p17"/>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3" name="Google Shape;203;p1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4" name="Google Shape;204;p1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5" name="Google Shape;205;p1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6" name="Google Shape;206;p1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7" name="Google Shape;207;p1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8" name="Google Shape;208;p1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grpSp>
      <p:sp>
        <p:nvSpPr>
          <p:cNvPr id="3" name="TextBox 2">
            <a:extLst>
              <a:ext uri="{FF2B5EF4-FFF2-40B4-BE49-F238E27FC236}">
                <a16:creationId xmlns:a16="http://schemas.microsoft.com/office/drawing/2014/main" id="{32103BF1-B7E0-088E-61F2-77C33E25CA68}"/>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3</a:t>
            </a:r>
            <a:endParaRPr lang="vi-VN"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p:cTn id="7" dur="500" fill="hold"/>
                                        <p:tgtEl>
                                          <p:spTgt spid="158"/>
                                        </p:tgtEl>
                                        <p:attrNameLst>
                                          <p:attrName>ppt_w</p:attrName>
                                        </p:attrNameLst>
                                      </p:cBhvr>
                                      <p:tavLst>
                                        <p:tav tm="0">
                                          <p:val>
                                            <p:fltVal val="0"/>
                                          </p:val>
                                        </p:tav>
                                        <p:tav tm="100000">
                                          <p:val>
                                            <p:strVal val="#ppt_w"/>
                                          </p:val>
                                        </p:tav>
                                      </p:tavLst>
                                    </p:anim>
                                    <p:anim calcmode="lin" valueType="num">
                                      <p:cBhvr>
                                        <p:cTn id="8" dur="500" fill="hold"/>
                                        <p:tgtEl>
                                          <p:spTgt spid="158"/>
                                        </p:tgtEl>
                                        <p:attrNameLst>
                                          <p:attrName>ppt_h</p:attrName>
                                        </p:attrNameLst>
                                      </p:cBhvr>
                                      <p:tavLst>
                                        <p:tav tm="0">
                                          <p:val>
                                            <p:fltVal val="0"/>
                                          </p:val>
                                        </p:tav>
                                        <p:tav tm="100000">
                                          <p:val>
                                            <p:strVal val="#ppt_h"/>
                                          </p:val>
                                        </p:tav>
                                      </p:tavLst>
                                    </p:anim>
                                    <p:animEffect transition="in" filter="fade">
                                      <p:cBhvr>
                                        <p:cTn id="9" dur="500"/>
                                        <p:tgtEl>
                                          <p:spTgt spid="158"/>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54"/>
                                        </p:tgtEl>
                                        <p:attrNameLst>
                                          <p:attrName>style.visibility</p:attrName>
                                        </p:attrNameLst>
                                      </p:cBhvr>
                                      <p:to>
                                        <p:strVal val="visible"/>
                                      </p:to>
                                    </p:set>
                                    <p:animEffect transition="in" filter="barn(inVertical)">
                                      <p:cBhvr>
                                        <p:cTn id="14" dur="500"/>
                                        <p:tgtEl>
                                          <p:spTgt spid="15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animEffect transition="in" filter="fade">
                                      <p:cBhvr>
                                        <p:cTn id="19" dur="1000"/>
                                        <p:tgtEl>
                                          <p:spTgt spid="159"/>
                                        </p:tgtEl>
                                      </p:cBhvr>
                                    </p:animEffect>
                                    <p:anim calcmode="lin" valueType="num">
                                      <p:cBhvr>
                                        <p:cTn id="20" dur="1000" fill="hold"/>
                                        <p:tgtEl>
                                          <p:spTgt spid="159"/>
                                        </p:tgtEl>
                                        <p:attrNameLst>
                                          <p:attrName>ppt_x</p:attrName>
                                        </p:attrNameLst>
                                      </p:cBhvr>
                                      <p:tavLst>
                                        <p:tav tm="0">
                                          <p:val>
                                            <p:strVal val="#ppt_x"/>
                                          </p:val>
                                        </p:tav>
                                        <p:tav tm="100000">
                                          <p:val>
                                            <p:strVal val="#ppt_x"/>
                                          </p:val>
                                        </p:tav>
                                      </p:tavLst>
                                    </p:anim>
                                    <p:anim calcmode="lin" valueType="num">
                                      <p:cBhvr>
                                        <p:cTn id="21"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fade">
                                      <p:cBhvr>
                                        <p:cTn id="26" dur="1000"/>
                                        <p:tgtEl>
                                          <p:spTgt spid="165"/>
                                        </p:tgtEl>
                                      </p:cBhvr>
                                    </p:animEffect>
                                    <p:anim calcmode="lin" valueType="num">
                                      <p:cBhvr>
                                        <p:cTn id="27" dur="1000" fill="hold"/>
                                        <p:tgtEl>
                                          <p:spTgt spid="165"/>
                                        </p:tgtEl>
                                        <p:attrNameLst>
                                          <p:attrName>ppt_x</p:attrName>
                                        </p:attrNameLst>
                                      </p:cBhvr>
                                      <p:tavLst>
                                        <p:tav tm="0">
                                          <p:val>
                                            <p:strVal val="#ppt_x"/>
                                          </p:val>
                                        </p:tav>
                                        <p:tav tm="100000">
                                          <p:val>
                                            <p:strVal val="#ppt_x"/>
                                          </p:val>
                                        </p:tav>
                                      </p:tavLst>
                                    </p:anim>
                                    <p:anim calcmode="lin" valueType="num">
                                      <p:cBhvr>
                                        <p:cTn id="28"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77"/>
                                        </p:tgtEl>
                                        <p:attrNameLst>
                                          <p:attrName>style.visibility</p:attrName>
                                        </p:attrNameLst>
                                      </p:cBhvr>
                                      <p:to>
                                        <p:strVal val="visible"/>
                                      </p:to>
                                    </p:set>
                                    <p:animEffect transition="in" filter="barn(inVertical)">
                                      <p:cBhvr>
                                        <p:cTn id="33" dur="500"/>
                                        <p:tgtEl>
                                          <p:spTgt spid="177"/>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71"/>
                                        </p:tgtEl>
                                        <p:attrNameLst>
                                          <p:attrName>style.visibility</p:attrName>
                                        </p:attrNameLst>
                                      </p:cBhvr>
                                      <p:to>
                                        <p:strVal val="visible"/>
                                      </p:to>
                                    </p:set>
                                    <p:animEffect transition="in" filter="wheel(1)">
                                      <p:cBhvr>
                                        <p:cTn id="38" dur="2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lvl="0"/>
            <a:r>
              <a:rPr lang="vi-VN" dirty="0">
                <a:solidFill>
                  <a:schemeClr val="accent1"/>
                </a:solidFill>
                <a:ea typeface="Roboto" panose="02000000000000000000" pitchFamily="2" charset="0"/>
              </a:rPr>
              <a:t>Chương I: Giới Thiệu Tổng Quan Về Dự Án</a:t>
            </a:r>
          </a:p>
        </p:txBody>
      </p:sp>
      <p:grpSp>
        <p:nvGrpSpPr>
          <p:cNvPr id="255" name="Google Shape;255;p19"/>
          <p:cNvGrpSpPr/>
          <p:nvPr/>
        </p:nvGrpSpPr>
        <p:grpSpPr>
          <a:xfrm>
            <a:off x="3433275" y="2224515"/>
            <a:ext cx="5599890" cy="1031961"/>
            <a:chOff x="3433276" y="2224515"/>
            <a:chExt cx="5274294" cy="1031961"/>
          </a:xfrm>
        </p:grpSpPr>
        <p:sp>
          <p:nvSpPr>
            <p:cNvPr id="256" name="Google Shape;256;p19"/>
            <p:cNvSpPr/>
            <p:nvPr/>
          </p:nvSpPr>
          <p:spPr>
            <a:xfrm rot="-5400000">
              <a:off x="4121626" y="1720926"/>
              <a:ext cx="847200" cy="2223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257" name="Google Shape;257;p19"/>
            <p:cNvSpPr/>
            <p:nvPr/>
          </p:nvSpPr>
          <p:spPr>
            <a:xfrm>
              <a:off x="4288175" y="2639976"/>
              <a:ext cx="1782455" cy="3858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chemeClr val="accent2"/>
                  </a:solidFill>
                  <a:latin typeface="Roboto" panose="02000000000000000000" pitchFamily="2" charset="0"/>
                  <a:ea typeface="Roboto" panose="02000000000000000000" pitchFamily="2" charset="0"/>
                  <a:cs typeface="Roboto" panose="02000000000000000000" pitchFamily="2" charset="0"/>
                  <a:sym typeface="Fira Sans Extra Condensed Medium"/>
                </a:rPr>
                <a:t>Quản trị viên</a:t>
              </a:r>
              <a:endParaRPr lang="en-US"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258" name="Google Shape;258;p19"/>
            <p:cNvSpPr txBox="1"/>
            <p:nvPr/>
          </p:nvSpPr>
          <p:spPr>
            <a:xfrm>
              <a:off x="5657177" y="2224515"/>
              <a:ext cx="3050393" cy="994895"/>
            </a:xfrm>
            <a:prstGeom prst="rect">
              <a:avLst/>
            </a:prstGeom>
            <a:noFill/>
            <a:ln>
              <a:noFill/>
            </a:ln>
          </p:spPr>
          <p:txBody>
            <a:bodyPr spcFirstLastPara="1" wrap="square" lIns="91425" tIns="91425" rIns="91425" bIns="91425" anchor="t" anchorCtr="0">
              <a:noAutofit/>
            </a:bodyPr>
            <a:lstStyle/>
            <a:p>
              <a:pPr marL="457200" marR="0">
                <a:lnSpc>
                  <a:spcPct val="107000"/>
                </a:lnSpc>
                <a:spcBef>
                  <a:spcPts val="0"/>
                </a:spcBef>
                <a:spcAft>
                  <a:spcPts val="800"/>
                </a:spcAft>
              </a:pPr>
              <a:r>
                <a:rPr lang="en-US" sz="1050" dirty="0">
                  <a:effectLst/>
                  <a:latin typeface="Roboto" panose="02000000000000000000" pitchFamily="2" charset="0"/>
                  <a:ea typeface="Roboto" panose="02000000000000000000" pitchFamily="2" charset="0"/>
                  <a:cs typeface="Roboto" panose="02000000000000000000" pitchFamily="2" charset="0"/>
                </a:rPr>
                <a:t>Là người</a:t>
              </a:r>
              <a:r>
                <a:rPr lang="vi-VN" sz="1050" dirty="0">
                  <a:effectLst/>
                  <a:latin typeface="Roboto" panose="02000000000000000000" pitchFamily="2" charset="0"/>
                  <a:ea typeface="Roboto" panose="02000000000000000000" pitchFamily="2" charset="0"/>
                  <a:cs typeface="Roboto" panose="02000000000000000000" pitchFamily="2" charset="0"/>
                </a:rPr>
                <a:t> dùng có quyền quản lý thông tin của các tour du lịch</a:t>
              </a:r>
              <a:r>
                <a:rPr lang="en-US" sz="1050" dirty="0">
                  <a:effectLst/>
                  <a:latin typeface="Roboto" panose="02000000000000000000" pitchFamily="2" charset="0"/>
                  <a:ea typeface="Roboto" panose="02000000000000000000" pitchFamily="2" charset="0"/>
                  <a:cs typeface="Roboto" panose="02000000000000000000" pitchFamily="2" charset="0"/>
                </a:rPr>
                <a:t>, tạo các tour du lịch, điểm  tham quan và lên lịch trình cho các hoạt động. Quản lý t</a:t>
              </a:r>
              <a:r>
                <a:rPr lang="vi-VN" sz="1050" dirty="0">
                  <a:effectLst/>
                  <a:latin typeface="Roboto" panose="02000000000000000000" pitchFamily="2" charset="0"/>
                  <a:ea typeface="Roboto" panose="02000000000000000000" pitchFamily="2" charset="0"/>
                  <a:cs typeface="Roboto" panose="02000000000000000000" pitchFamily="2" charset="0"/>
                </a:rPr>
                <a:t>hông tin đăng ký tour của khách hàng.</a:t>
              </a:r>
              <a:r>
                <a:rPr lang="en-US" sz="1050" dirty="0">
                  <a:effectLst/>
                  <a:latin typeface="Roboto" panose="02000000000000000000" pitchFamily="2" charset="0"/>
                  <a:ea typeface="Roboto" panose="02000000000000000000" pitchFamily="2" charset="0"/>
                  <a:cs typeface="Roboto" panose="02000000000000000000" pitchFamily="2" charset="0"/>
                </a:rPr>
                <a:t> Quản trị viên còn có thế là một hướng dẫn viên du lịch</a:t>
              </a:r>
            </a:p>
          </p:txBody>
        </p:sp>
      </p:grpSp>
      <p:grpSp>
        <p:nvGrpSpPr>
          <p:cNvPr id="259" name="Google Shape;259;p19"/>
          <p:cNvGrpSpPr/>
          <p:nvPr/>
        </p:nvGrpSpPr>
        <p:grpSpPr>
          <a:xfrm>
            <a:off x="3433275" y="3493549"/>
            <a:ext cx="5599890" cy="899289"/>
            <a:chOff x="3433276" y="3493549"/>
            <a:chExt cx="4955127" cy="899289"/>
          </a:xfrm>
        </p:grpSpPr>
        <p:sp>
          <p:nvSpPr>
            <p:cNvPr id="260" name="Google Shape;260;p19"/>
            <p:cNvSpPr/>
            <p:nvPr/>
          </p:nvSpPr>
          <p:spPr>
            <a:xfrm rot="-5400000">
              <a:off x="4121626" y="2857288"/>
              <a:ext cx="847200" cy="22239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261" name="Google Shape;261;p19"/>
            <p:cNvSpPr/>
            <p:nvPr/>
          </p:nvSpPr>
          <p:spPr>
            <a:xfrm>
              <a:off x="4288178" y="3776338"/>
              <a:ext cx="1622857" cy="3858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fr-FR" sz="1700" dirty="0">
                  <a:solidFill>
                    <a:schemeClr val="accent3"/>
                  </a:solidFill>
                  <a:latin typeface="Roboto" panose="02000000000000000000" pitchFamily="2" charset="0"/>
                  <a:ea typeface="Roboto" panose="02000000000000000000" pitchFamily="2" charset="0"/>
                  <a:cs typeface="Roboto" panose="02000000000000000000" pitchFamily="2" charset="0"/>
                  <a:sym typeface="Fira Sans Extra Condensed Medium"/>
                </a:rPr>
                <a:t>Tour du lịch</a:t>
              </a:r>
              <a:endParaRPr lang="en-US"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262" name="Google Shape;262;p19"/>
            <p:cNvSpPr txBox="1"/>
            <p:nvPr/>
          </p:nvSpPr>
          <p:spPr>
            <a:xfrm>
              <a:off x="5522600" y="3493549"/>
              <a:ext cx="2865803" cy="691051"/>
            </a:xfrm>
            <a:prstGeom prst="rect">
              <a:avLst/>
            </a:prstGeom>
            <a:noFill/>
            <a:ln>
              <a:noFill/>
            </a:ln>
          </p:spPr>
          <p:txBody>
            <a:bodyPr spcFirstLastPara="1" wrap="square" lIns="91425" tIns="91425" rIns="91425" bIns="91425" anchor="t" anchorCtr="0">
              <a:noAutofit/>
            </a:bodyPr>
            <a:lstStyle/>
            <a:p>
              <a:pPr marL="457200" marR="0">
                <a:lnSpc>
                  <a:spcPct val="107000"/>
                </a:lnSpc>
                <a:spcBef>
                  <a:spcPts val="0"/>
                </a:spcBef>
                <a:spcAft>
                  <a:spcPts val="800"/>
                </a:spcAft>
              </a:pPr>
              <a:r>
                <a:rPr lang="en-US" sz="1050" dirty="0">
                  <a:latin typeface="Roboto" panose="02000000000000000000" pitchFamily="2" charset="0"/>
                  <a:ea typeface="Roboto" panose="02000000000000000000" pitchFamily="2" charset="0"/>
                  <a:cs typeface="Roboto" panose="02000000000000000000" pitchFamily="2" charset="0"/>
                </a:rPr>
                <a:t>T</a:t>
              </a:r>
              <a:r>
                <a:rPr lang="en-US" sz="1050" dirty="0">
                  <a:effectLst/>
                  <a:latin typeface="Roboto" panose="02000000000000000000" pitchFamily="2" charset="0"/>
                  <a:ea typeface="Roboto" panose="02000000000000000000" pitchFamily="2" charset="0"/>
                  <a:cs typeface="Roboto" panose="02000000000000000000" pitchFamily="2" charset="0"/>
                </a:rPr>
                <a:t>our du lịch bao gồm các thông tin về thời gian, chi phí, điểm đến và hoạt động trong tour. Quản trị viên có thể sử dụng các công cụ trong ứng dụng để tạo và quản lý kế hoạch tour của mình.</a:t>
              </a:r>
            </a:p>
          </p:txBody>
        </p:sp>
      </p:grpSp>
      <p:grpSp>
        <p:nvGrpSpPr>
          <p:cNvPr id="263" name="Google Shape;263;p19"/>
          <p:cNvGrpSpPr/>
          <p:nvPr/>
        </p:nvGrpSpPr>
        <p:grpSpPr>
          <a:xfrm>
            <a:off x="3433274" y="1199466"/>
            <a:ext cx="5599891" cy="1333352"/>
            <a:chOff x="3433276" y="1196772"/>
            <a:chExt cx="5165790" cy="1333352"/>
          </a:xfrm>
        </p:grpSpPr>
        <p:sp>
          <p:nvSpPr>
            <p:cNvPr id="264" name="Google Shape;264;p19"/>
            <p:cNvSpPr/>
            <p:nvPr/>
          </p:nvSpPr>
          <p:spPr>
            <a:xfrm rot="-5400000">
              <a:off x="4121626" y="584565"/>
              <a:ext cx="847200" cy="2223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265" name="Google Shape;265;p19"/>
            <p:cNvSpPr/>
            <p:nvPr/>
          </p:nvSpPr>
          <p:spPr>
            <a:xfrm>
              <a:off x="4288175" y="1503615"/>
              <a:ext cx="1728891" cy="3858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chemeClr val="accent1"/>
                  </a:solidFill>
                  <a:latin typeface="Roboto" panose="02000000000000000000" pitchFamily="2" charset="0"/>
                  <a:ea typeface="Roboto" panose="02000000000000000000" pitchFamily="2" charset="0"/>
                  <a:cs typeface="Roboto" panose="02000000000000000000" pitchFamily="2" charset="0"/>
                  <a:sym typeface="Fira Sans Extra Condensed Medium"/>
                </a:rPr>
                <a:t>Khách hàng</a:t>
              </a:r>
              <a:endParaRPr sz="1700" dirty="0">
                <a:solidFill>
                  <a:schemeClr val="accent1"/>
                </a:solidFill>
                <a:latin typeface="Roboto" panose="02000000000000000000" pitchFamily="2" charset="0"/>
                <a:ea typeface="Roboto" panose="02000000000000000000" pitchFamily="2" charset="0"/>
                <a:cs typeface="Roboto" panose="02000000000000000000" pitchFamily="2" charset="0"/>
                <a:sym typeface="Fira Sans Extra Condensed Medium"/>
              </a:endParaRPr>
            </a:p>
          </p:txBody>
        </p:sp>
        <p:sp>
          <p:nvSpPr>
            <p:cNvPr id="266" name="Google Shape;266;p19"/>
            <p:cNvSpPr txBox="1"/>
            <p:nvPr/>
          </p:nvSpPr>
          <p:spPr>
            <a:xfrm>
              <a:off x="5611427" y="1196772"/>
              <a:ext cx="2987639" cy="1333352"/>
            </a:xfrm>
            <a:prstGeom prst="rect">
              <a:avLst/>
            </a:prstGeom>
            <a:noFill/>
            <a:ln>
              <a:noFill/>
            </a:ln>
          </p:spPr>
          <p:txBody>
            <a:bodyPr spcFirstLastPara="1" wrap="square" lIns="91425" tIns="91425" rIns="91425" bIns="91425" anchor="t" anchorCtr="0">
              <a:noAutofit/>
            </a:bodyPr>
            <a:lstStyle/>
            <a:p>
              <a:pPr marL="457200" marR="0">
                <a:lnSpc>
                  <a:spcPct val="107000"/>
                </a:lnSpc>
                <a:spcBef>
                  <a:spcPts val="0"/>
                </a:spcBef>
                <a:spcAft>
                  <a:spcPts val="800"/>
                </a:spcAft>
              </a:pPr>
              <a:r>
                <a:rPr lang="en-US" sz="1050" dirty="0" err="1">
                  <a:effectLst/>
                  <a:latin typeface="Roboto" panose="02000000000000000000" pitchFamily="2" charset="0"/>
                  <a:ea typeface="Roboto" panose="02000000000000000000" pitchFamily="2" charset="0"/>
                  <a:cs typeface="Roboto" panose="02000000000000000000" pitchFamily="2" charset="0"/>
                </a:rPr>
                <a:t>Độ</a:t>
              </a:r>
              <a:r>
                <a:rPr lang="en-US" sz="1050" dirty="0">
                  <a:effectLst/>
                  <a:latin typeface="Roboto" panose="02000000000000000000" pitchFamily="2" charset="0"/>
                  <a:ea typeface="Roboto" panose="02000000000000000000" pitchFamily="2" charset="0"/>
                  <a:cs typeface="Roboto" panose="02000000000000000000" pitchFamily="2" charset="0"/>
                </a:rPr>
                <a:t> </a:t>
              </a:r>
              <a:r>
                <a:rPr lang="en-US" sz="1050" dirty="0" err="1">
                  <a:effectLst/>
                  <a:latin typeface="Roboto" panose="02000000000000000000" pitchFamily="2" charset="0"/>
                  <a:ea typeface="Roboto" panose="02000000000000000000" pitchFamily="2" charset="0"/>
                  <a:cs typeface="Roboto" panose="02000000000000000000" pitchFamily="2" charset="0"/>
                </a:rPr>
                <a:t>tuổi</a:t>
              </a:r>
              <a:r>
                <a:rPr lang="en-US" sz="1050" dirty="0">
                  <a:effectLst/>
                  <a:latin typeface="Roboto" panose="02000000000000000000" pitchFamily="2" charset="0"/>
                  <a:ea typeface="Roboto" panose="02000000000000000000" pitchFamily="2" charset="0"/>
                  <a:cs typeface="Roboto" panose="02000000000000000000" pitchFamily="2" charset="0"/>
                </a:rPr>
                <a:t> sử </a:t>
              </a:r>
              <a:r>
                <a:rPr lang="en-US" sz="1050" dirty="0" err="1">
                  <a:effectLst/>
                  <a:latin typeface="Roboto" panose="02000000000000000000" pitchFamily="2" charset="0"/>
                  <a:ea typeface="Roboto" panose="02000000000000000000" pitchFamily="2" charset="0"/>
                  <a:cs typeface="Roboto" panose="02000000000000000000" pitchFamily="2" charset="0"/>
                </a:rPr>
                <a:t>dụng</a:t>
              </a:r>
              <a:r>
                <a:rPr lang="en-US" sz="1050" dirty="0">
                  <a:effectLst/>
                  <a:latin typeface="Roboto" panose="02000000000000000000" pitchFamily="2" charset="0"/>
                  <a:ea typeface="Roboto" panose="02000000000000000000" pitchFamily="2" charset="0"/>
                  <a:cs typeface="Roboto" panose="02000000000000000000" pitchFamily="2" charset="0"/>
                </a:rPr>
                <a:t> : 10 </a:t>
              </a:r>
              <a:r>
                <a:rPr lang="en-US" sz="1050" dirty="0" err="1">
                  <a:effectLst/>
                  <a:latin typeface="Roboto" panose="02000000000000000000" pitchFamily="2" charset="0"/>
                  <a:ea typeface="Roboto" panose="02000000000000000000" pitchFamily="2" charset="0"/>
                  <a:cs typeface="Roboto" panose="02000000000000000000" pitchFamily="2" charset="0"/>
                </a:rPr>
                <a:t>tuổi</a:t>
              </a:r>
              <a:r>
                <a:rPr lang="en-US" sz="1050" dirty="0">
                  <a:effectLst/>
                  <a:latin typeface="Roboto" panose="02000000000000000000" pitchFamily="2" charset="0"/>
                  <a:ea typeface="Roboto" panose="02000000000000000000" pitchFamily="2" charset="0"/>
                  <a:cs typeface="Roboto" panose="02000000000000000000" pitchFamily="2" charset="0"/>
                </a:rPr>
                <a:t> </a:t>
              </a:r>
              <a:r>
                <a:rPr lang="en-US" sz="1050" dirty="0" err="1">
                  <a:effectLst/>
                  <a:latin typeface="Roboto" panose="02000000000000000000" pitchFamily="2" charset="0"/>
                  <a:ea typeface="Roboto" panose="02000000000000000000" pitchFamily="2" charset="0"/>
                  <a:cs typeface="Roboto" panose="02000000000000000000" pitchFamily="2" charset="0"/>
                </a:rPr>
                <a:t>trở</a:t>
              </a:r>
              <a:r>
                <a:rPr lang="en-US" sz="1050" dirty="0">
                  <a:effectLst/>
                  <a:latin typeface="Roboto" panose="02000000000000000000" pitchFamily="2" charset="0"/>
                  <a:ea typeface="Roboto" panose="02000000000000000000" pitchFamily="2" charset="0"/>
                  <a:cs typeface="Roboto" panose="02000000000000000000" pitchFamily="2" charset="0"/>
                </a:rPr>
                <a:t> </a:t>
              </a:r>
              <a:r>
                <a:rPr lang="en-US" sz="1050" dirty="0" err="1">
                  <a:effectLst/>
                  <a:latin typeface="Roboto" panose="02000000000000000000" pitchFamily="2" charset="0"/>
                  <a:ea typeface="Roboto" panose="02000000000000000000" pitchFamily="2" charset="0"/>
                  <a:cs typeface="Roboto" panose="02000000000000000000" pitchFamily="2" charset="0"/>
                </a:rPr>
                <a:t>lên</a:t>
              </a:r>
              <a:endParaRPr lang="en-US" sz="1050" dirty="0">
                <a:effectLst/>
                <a:latin typeface="Roboto" panose="02000000000000000000" pitchFamily="2" charset="0"/>
                <a:ea typeface="Roboto" panose="02000000000000000000" pitchFamily="2" charset="0"/>
                <a:cs typeface="Roboto" panose="02000000000000000000" pitchFamily="2" charset="0"/>
              </a:endParaRPr>
            </a:p>
            <a:p>
              <a:pPr marL="457200" marR="0">
                <a:lnSpc>
                  <a:spcPct val="107000"/>
                </a:lnSpc>
                <a:spcBef>
                  <a:spcPts val="0"/>
                </a:spcBef>
                <a:spcAft>
                  <a:spcPts val="800"/>
                </a:spcAft>
              </a:pPr>
              <a:r>
                <a:rPr lang="en-US" sz="1050" dirty="0">
                  <a:latin typeface="Roboto" panose="02000000000000000000" pitchFamily="2" charset="0"/>
                  <a:ea typeface="Roboto" panose="02000000000000000000" pitchFamily="2" charset="0"/>
                  <a:cs typeface="Roboto" panose="02000000000000000000" pitchFamily="2" charset="0"/>
                </a:rPr>
                <a:t>Nhu </a:t>
              </a:r>
              <a:r>
                <a:rPr lang="en-US" sz="1050" dirty="0" err="1">
                  <a:latin typeface="Roboto" panose="02000000000000000000" pitchFamily="2" charset="0"/>
                  <a:ea typeface="Roboto" panose="02000000000000000000" pitchFamily="2" charset="0"/>
                  <a:cs typeface="Roboto" panose="02000000000000000000" pitchFamily="2" charset="0"/>
                </a:rPr>
                <a:t>cầu</a:t>
              </a:r>
              <a:r>
                <a:rPr lang="en-US" sz="1050" dirty="0">
                  <a:latin typeface="Roboto" panose="02000000000000000000" pitchFamily="2" charset="0"/>
                  <a:ea typeface="Roboto" panose="02000000000000000000" pitchFamily="2" charset="0"/>
                  <a:cs typeface="Roboto" panose="02000000000000000000" pitchFamily="2" charset="0"/>
                </a:rPr>
                <a:t>: Du </a:t>
              </a:r>
              <a:r>
                <a:rPr lang="en-US" sz="1050" dirty="0" err="1">
                  <a:latin typeface="Roboto" panose="02000000000000000000" pitchFamily="2" charset="0"/>
                  <a:ea typeface="Roboto" panose="02000000000000000000" pitchFamily="2" charset="0"/>
                  <a:cs typeface="Roboto" panose="02000000000000000000" pitchFamily="2" charset="0"/>
                </a:rPr>
                <a:t>lịch</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tìm</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hiểu</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thông</a:t>
              </a:r>
              <a:r>
                <a:rPr lang="en-US" sz="1050" dirty="0">
                  <a:latin typeface="Roboto" panose="02000000000000000000" pitchFamily="2" charset="0"/>
                  <a:ea typeface="Roboto" panose="02000000000000000000" pitchFamily="2" charset="0"/>
                  <a:cs typeface="Roboto" panose="02000000000000000000" pitchFamily="2" charset="0"/>
                </a:rPr>
                <a:t> tin tour, </a:t>
              </a:r>
              <a:r>
                <a:rPr lang="en-US" sz="1050" dirty="0" err="1">
                  <a:latin typeface="Roboto" panose="02000000000000000000" pitchFamily="2" charset="0"/>
                  <a:ea typeface="Roboto" panose="02000000000000000000" pitchFamily="2" charset="0"/>
                  <a:cs typeface="Roboto" panose="02000000000000000000" pitchFamily="2" charset="0"/>
                </a:rPr>
                <a:t>các</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địa</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điểm</a:t>
              </a:r>
              <a:r>
                <a:rPr lang="en-US" sz="1050" dirty="0">
                  <a:latin typeface="Roboto" panose="02000000000000000000" pitchFamily="2" charset="0"/>
                  <a:ea typeface="Roboto" panose="02000000000000000000" pitchFamily="2" charset="0"/>
                  <a:cs typeface="Roboto" panose="02000000000000000000" pitchFamily="2" charset="0"/>
                </a:rPr>
                <a:t> du </a:t>
              </a:r>
              <a:r>
                <a:rPr lang="en-US" sz="1050" dirty="0" err="1">
                  <a:latin typeface="Roboto" panose="02000000000000000000" pitchFamily="2" charset="0"/>
                  <a:ea typeface="Roboto" panose="02000000000000000000" pitchFamily="2" charset="0"/>
                  <a:cs typeface="Roboto" panose="02000000000000000000" pitchFamily="2" charset="0"/>
                </a:rPr>
                <a:t>lịch</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nổi</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tiếng</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có</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nhu</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cầu</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thiết</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lập</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kế</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hoạch</a:t>
              </a:r>
              <a:r>
                <a:rPr lang="en-US" sz="1050" dirty="0">
                  <a:latin typeface="Roboto" panose="02000000000000000000" pitchFamily="2" charset="0"/>
                  <a:ea typeface="Roboto" panose="02000000000000000000" pitchFamily="2" charset="0"/>
                  <a:cs typeface="Roboto" panose="02000000000000000000" pitchFamily="2" charset="0"/>
                </a:rPr>
                <a:t> du </a:t>
              </a:r>
              <a:r>
                <a:rPr lang="en-US" sz="1050" dirty="0" err="1">
                  <a:latin typeface="Roboto" panose="02000000000000000000" pitchFamily="2" charset="0"/>
                  <a:ea typeface="Roboto" panose="02000000000000000000" pitchFamily="2" charset="0"/>
                  <a:cs typeface="Roboto" panose="02000000000000000000" pitchFamily="2" charset="0"/>
                </a:rPr>
                <a:t>lịch</a:t>
              </a:r>
              <a:r>
                <a:rPr lang="en-US" sz="1050" dirty="0">
                  <a:latin typeface="Roboto" panose="02000000000000000000" pitchFamily="2" charset="0"/>
                  <a:ea typeface="Roboto" panose="02000000000000000000" pitchFamily="2" charset="0"/>
                  <a:cs typeface="Roboto" panose="02000000000000000000" pitchFamily="2" charset="0"/>
                </a:rPr>
                <a:t> hay </a:t>
              </a:r>
              <a:r>
                <a:rPr lang="en-US" sz="1050" dirty="0" err="1">
                  <a:latin typeface="Roboto" panose="02000000000000000000" pitchFamily="2" charset="0"/>
                  <a:ea typeface="Roboto" panose="02000000000000000000" pitchFamily="2" charset="0"/>
                  <a:cs typeface="Roboto" panose="02000000000000000000" pitchFamily="2" charset="0"/>
                </a:rPr>
                <a:t>đặt</a:t>
              </a:r>
              <a:r>
                <a:rPr lang="en-US" sz="1050" dirty="0">
                  <a:latin typeface="Roboto" panose="02000000000000000000" pitchFamily="2" charset="0"/>
                  <a:ea typeface="Roboto" panose="02000000000000000000" pitchFamily="2" charset="0"/>
                  <a:cs typeface="Roboto" panose="02000000000000000000" pitchFamily="2" charset="0"/>
                </a:rPr>
                <a:t> tour.</a:t>
              </a:r>
              <a:endParaRPr lang="en-US" sz="1050" dirty="0">
                <a:effectLst/>
                <a:latin typeface="Roboto" panose="02000000000000000000" pitchFamily="2" charset="0"/>
                <a:ea typeface="Roboto" panose="02000000000000000000" pitchFamily="2" charset="0"/>
                <a:cs typeface="Roboto" panose="02000000000000000000" pitchFamily="2" charset="0"/>
              </a:endParaRPr>
            </a:p>
          </p:txBody>
        </p:sp>
      </p:grpSp>
      <p:grpSp>
        <p:nvGrpSpPr>
          <p:cNvPr id="267" name="Google Shape;267;p19"/>
          <p:cNvGrpSpPr/>
          <p:nvPr/>
        </p:nvGrpSpPr>
        <p:grpSpPr>
          <a:xfrm>
            <a:off x="3655614" y="1526889"/>
            <a:ext cx="339253" cy="339253"/>
            <a:chOff x="3271200" y="1435075"/>
            <a:chExt cx="481825" cy="481825"/>
          </a:xfrm>
        </p:grpSpPr>
        <p:sp>
          <p:nvSpPr>
            <p:cNvPr id="268" name="Google Shape;268;p1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9" name="Google Shape;269;p1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270" name="Google Shape;270;p19"/>
          <p:cNvGrpSpPr/>
          <p:nvPr/>
        </p:nvGrpSpPr>
        <p:grpSpPr>
          <a:xfrm>
            <a:off x="3715295" y="2663329"/>
            <a:ext cx="219890" cy="339095"/>
            <a:chOff x="5726350" y="2028150"/>
            <a:chExt cx="312300" cy="481600"/>
          </a:xfrm>
        </p:grpSpPr>
        <p:sp>
          <p:nvSpPr>
            <p:cNvPr id="271" name="Google Shape;271;p1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2" name="Google Shape;272;p1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3" name="Google Shape;273;p1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274" name="Google Shape;274;p19"/>
          <p:cNvGrpSpPr/>
          <p:nvPr/>
        </p:nvGrpSpPr>
        <p:grpSpPr>
          <a:xfrm>
            <a:off x="3654954" y="3799602"/>
            <a:ext cx="340573" cy="339271"/>
            <a:chOff x="898875" y="4399275"/>
            <a:chExt cx="483700" cy="481850"/>
          </a:xfrm>
        </p:grpSpPr>
        <p:sp>
          <p:nvSpPr>
            <p:cNvPr id="275" name="Google Shape;275;p1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6" name="Google Shape;276;p19"/>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7" name="Google Shape;277;p1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8" name="Google Shape;278;p1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9" name="Google Shape;279;p1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80" name="Google Shape;280;p1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81" name="Google Shape;281;p1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82" name="Google Shape;282;p1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283" name="Google Shape;283;p19"/>
          <p:cNvGrpSpPr/>
          <p:nvPr/>
        </p:nvGrpSpPr>
        <p:grpSpPr>
          <a:xfrm>
            <a:off x="282499" y="1696445"/>
            <a:ext cx="2888352" cy="2272942"/>
            <a:chOff x="710275" y="1696445"/>
            <a:chExt cx="2460575" cy="2272942"/>
          </a:xfrm>
        </p:grpSpPr>
        <p:grpSp>
          <p:nvGrpSpPr>
            <p:cNvPr id="284" name="Google Shape;284;p19"/>
            <p:cNvGrpSpPr/>
            <p:nvPr/>
          </p:nvGrpSpPr>
          <p:grpSpPr>
            <a:xfrm>
              <a:off x="2288356" y="1696445"/>
              <a:ext cx="882450" cy="1136250"/>
              <a:chOff x="2288356" y="1696445"/>
              <a:chExt cx="882450" cy="1136250"/>
            </a:xfrm>
          </p:grpSpPr>
          <p:sp>
            <p:nvSpPr>
              <p:cNvPr id="285" name="Google Shape;285;p19"/>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cxnSp>
            <p:nvCxnSpPr>
              <p:cNvPr id="286" name="Google Shape;286;p19"/>
              <p:cNvCxnSpPr>
                <a:stCxn id="285"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287" name="Google Shape;287;p19"/>
              <p:cNvCxnSpPr>
                <a:stCxn id="285"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288" name="Google Shape;288;p19"/>
            <p:cNvGrpSpPr/>
            <p:nvPr/>
          </p:nvGrpSpPr>
          <p:grpSpPr>
            <a:xfrm>
              <a:off x="2288412" y="2832906"/>
              <a:ext cx="882422" cy="1136481"/>
              <a:chOff x="7009125" y="3265500"/>
              <a:chExt cx="565800" cy="728700"/>
            </a:xfrm>
          </p:grpSpPr>
          <p:sp>
            <p:nvSpPr>
              <p:cNvPr id="289" name="Google Shape;289;p19"/>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cxnSp>
            <p:nvCxnSpPr>
              <p:cNvPr id="290" name="Google Shape;290;p19"/>
              <p:cNvCxnSpPr>
                <a:stCxn id="289"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291" name="Google Shape;291;p19"/>
              <p:cNvCxnSpPr>
                <a:stCxn id="289"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292" name="Google Shape;292;p19"/>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293" name="Google Shape;293;p19"/>
            <p:cNvSpPr/>
            <p:nvPr/>
          </p:nvSpPr>
          <p:spPr>
            <a:xfrm>
              <a:off x="2215781" y="2760409"/>
              <a:ext cx="144900" cy="1449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294" name="Google Shape;294;p19"/>
            <p:cNvSpPr/>
            <p:nvPr/>
          </p:nvSpPr>
          <p:spPr>
            <a:xfrm>
              <a:off x="710275" y="2181958"/>
              <a:ext cx="1301700" cy="151983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295" name="Google Shape;295;p19"/>
            <p:cNvSpPr/>
            <p:nvPr/>
          </p:nvSpPr>
          <p:spPr>
            <a:xfrm>
              <a:off x="811604" y="2312021"/>
              <a:ext cx="1103466" cy="1270430"/>
            </a:xfrm>
            <a:prstGeom prst="ellipse">
              <a:avLst/>
            </a:prstGeom>
            <a:solidFill>
              <a:srgbClr val="FFFFFF"/>
            </a:solidFill>
            <a:ln>
              <a:noFill/>
            </a:ln>
          </p:spPr>
          <p:txBody>
            <a:bodyPr spcFirstLastPara="1" wrap="square" lIns="91425" tIns="91425" rIns="91425" bIns="91425" anchor="ctr" anchorCtr="0">
              <a:noAutofit/>
            </a:bodyPr>
            <a:lstStyle/>
            <a:p>
              <a:pPr lvl="0" algn="ctr">
                <a:buClr>
                  <a:schemeClr val="dk1"/>
                </a:buClr>
                <a:buSzPts val="1100"/>
              </a:pPr>
              <a:r>
                <a:rPr lang="en-US" sz="1600" dirty="0">
                  <a:solidFill>
                    <a:schemeClr val="accent6"/>
                  </a:solidFill>
                  <a:latin typeface="Roboto" panose="02000000000000000000" pitchFamily="2" charset="0"/>
                  <a:ea typeface="Roboto" panose="02000000000000000000" pitchFamily="2" charset="0"/>
                  <a:cs typeface="Arial" panose="020B0604020202020204" pitchFamily="34" charset="0"/>
                  <a:sym typeface="Fira Sans Extra Condensed Medium"/>
                </a:rPr>
                <a:t>Phạm vi đề tài</a:t>
              </a:r>
            </a:p>
          </p:txBody>
        </p:sp>
      </p:grpSp>
      <p:sp>
        <p:nvSpPr>
          <p:cNvPr id="2" name="TextBox 1">
            <a:extLst>
              <a:ext uri="{FF2B5EF4-FFF2-40B4-BE49-F238E27FC236}">
                <a16:creationId xmlns:a16="http://schemas.microsoft.com/office/drawing/2014/main" id="{A9C2485E-ADFD-72CE-FA43-2AFB228847FA}"/>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4</a:t>
            </a:r>
            <a:endParaRPr lang="vi-VN"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p:cTn id="7" dur="1000" fill="hold"/>
                                        <p:tgtEl>
                                          <p:spTgt spid="254"/>
                                        </p:tgtEl>
                                        <p:attrNameLst>
                                          <p:attrName>ppt_w</p:attrName>
                                        </p:attrNameLst>
                                      </p:cBhvr>
                                      <p:tavLst>
                                        <p:tav tm="0">
                                          <p:val>
                                            <p:fltVal val="0"/>
                                          </p:val>
                                        </p:tav>
                                        <p:tav tm="100000">
                                          <p:val>
                                            <p:strVal val="#ppt_w"/>
                                          </p:val>
                                        </p:tav>
                                      </p:tavLst>
                                    </p:anim>
                                    <p:anim calcmode="lin" valueType="num">
                                      <p:cBhvr>
                                        <p:cTn id="8" dur="1000" fill="hold"/>
                                        <p:tgtEl>
                                          <p:spTgt spid="254"/>
                                        </p:tgtEl>
                                        <p:attrNameLst>
                                          <p:attrName>ppt_h</p:attrName>
                                        </p:attrNameLst>
                                      </p:cBhvr>
                                      <p:tavLst>
                                        <p:tav tm="0">
                                          <p:val>
                                            <p:fltVal val="0"/>
                                          </p:val>
                                        </p:tav>
                                        <p:tav tm="100000">
                                          <p:val>
                                            <p:strVal val="#ppt_h"/>
                                          </p:val>
                                        </p:tav>
                                      </p:tavLst>
                                    </p:anim>
                                    <p:anim calcmode="lin" valueType="num">
                                      <p:cBhvr>
                                        <p:cTn id="9" dur="1000" fill="hold"/>
                                        <p:tgtEl>
                                          <p:spTgt spid="254"/>
                                        </p:tgtEl>
                                        <p:attrNameLst>
                                          <p:attrName>style.rotation</p:attrName>
                                        </p:attrNameLst>
                                      </p:cBhvr>
                                      <p:tavLst>
                                        <p:tav tm="0">
                                          <p:val>
                                            <p:fltVal val="90"/>
                                          </p:val>
                                        </p:tav>
                                        <p:tav tm="100000">
                                          <p:val>
                                            <p:fltVal val="0"/>
                                          </p:val>
                                        </p:tav>
                                      </p:tavLst>
                                    </p:anim>
                                    <p:animEffect transition="in" filter="fade">
                                      <p:cBhvr>
                                        <p:cTn id="10" dur="10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83"/>
                                        </p:tgtEl>
                                        <p:attrNameLst>
                                          <p:attrName>style.visibility</p:attrName>
                                        </p:attrNameLst>
                                      </p:cBhvr>
                                      <p:to>
                                        <p:strVal val="visible"/>
                                      </p:to>
                                    </p:set>
                                    <p:anim calcmode="lin" valueType="num">
                                      <p:cBhvr additive="base">
                                        <p:cTn id="15" dur="500" fill="hold"/>
                                        <p:tgtEl>
                                          <p:spTgt spid="283"/>
                                        </p:tgtEl>
                                        <p:attrNameLst>
                                          <p:attrName>ppt_x</p:attrName>
                                        </p:attrNameLst>
                                      </p:cBhvr>
                                      <p:tavLst>
                                        <p:tav tm="0">
                                          <p:val>
                                            <p:strVal val="#ppt_x"/>
                                          </p:val>
                                        </p:tav>
                                        <p:tav tm="100000">
                                          <p:val>
                                            <p:strVal val="#ppt_x"/>
                                          </p:val>
                                        </p:tav>
                                      </p:tavLst>
                                    </p:anim>
                                    <p:anim calcmode="lin" valueType="num">
                                      <p:cBhvr additive="base">
                                        <p:cTn id="16" dur="500" fill="hold"/>
                                        <p:tgtEl>
                                          <p:spTgt spid="28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63"/>
                                        </p:tgtEl>
                                        <p:attrNameLst>
                                          <p:attrName>style.visibility</p:attrName>
                                        </p:attrNameLst>
                                      </p:cBhvr>
                                      <p:to>
                                        <p:strVal val="visible"/>
                                      </p:to>
                                    </p:set>
                                    <p:animEffect transition="in" filter="barn(inVertical)">
                                      <p:cBhvr>
                                        <p:cTn id="21" dur="500"/>
                                        <p:tgtEl>
                                          <p:spTgt spid="263"/>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55"/>
                                        </p:tgtEl>
                                        <p:attrNameLst>
                                          <p:attrName>style.visibility</p:attrName>
                                        </p:attrNameLst>
                                      </p:cBhvr>
                                      <p:to>
                                        <p:strVal val="visible"/>
                                      </p:to>
                                    </p:set>
                                    <p:animEffect transition="in" filter="wheel(1)">
                                      <p:cBhvr>
                                        <p:cTn id="26" dur="2000"/>
                                        <p:tgtEl>
                                          <p:spTgt spid="255"/>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259"/>
                                        </p:tgtEl>
                                        <p:attrNameLst>
                                          <p:attrName>style.visibility</p:attrName>
                                        </p:attrNameLst>
                                      </p:cBhvr>
                                      <p:to>
                                        <p:strVal val="visible"/>
                                      </p:to>
                                    </p:set>
                                    <p:animEffect transition="in" filter="wheel(1)">
                                      <p:cBhvr>
                                        <p:cTn id="31" dur="2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2"/>
          <p:cNvSpPr/>
          <p:nvPr/>
        </p:nvSpPr>
        <p:spPr>
          <a:xfrm rot="10800000">
            <a:off x="146791" y="1847565"/>
            <a:ext cx="2345400" cy="2345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430" name="Google Shape;430;p22"/>
          <p:cNvSpPr/>
          <p:nvPr/>
        </p:nvSpPr>
        <p:spPr>
          <a:xfrm rot="10800000">
            <a:off x="265602" y="1986465"/>
            <a:ext cx="2067600" cy="206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431" name="Google Shape;431;p22"/>
          <p:cNvSpPr/>
          <p:nvPr/>
        </p:nvSpPr>
        <p:spPr>
          <a:xfrm flipH="1">
            <a:off x="409902" y="2112999"/>
            <a:ext cx="1779000" cy="177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dirty="0">
              <a:latin typeface="Roboto" panose="02000000000000000000" pitchFamily="2" charset="0"/>
              <a:ea typeface="Roboto" panose="02000000000000000000" pitchFamily="2" charset="0"/>
            </a:endParaRPr>
          </a:p>
          <a:p>
            <a:pPr lvl="0" algn="ctr"/>
            <a:endParaRPr lang="en-US" sz="1200" dirty="0">
              <a:latin typeface="Roboto" panose="02000000000000000000" pitchFamily="2" charset="0"/>
              <a:ea typeface="Roboto" panose="02000000000000000000" pitchFamily="2" charset="0"/>
            </a:endParaRPr>
          </a:p>
          <a:p>
            <a:pPr lvl="0" algn="ctr"/>
            <a:endParaRPr lang="en-US" sz="1200" dirty="0">
              <a:latin typeface="Roboto" panose="02000000000000000000" pitchFamily="2" charset="0"/>
              <a:ea typeface="Roboto" panose="02000000000000000000" pitchFamily="2" charset="0"/>
            </a:endParaRPr>
          </a:p>
          <a:p>
            <a:pPr lvl="0" algn="ctr"/>
            <a:r>
              <a:rPr lang="en-US" sz="1200" b="1" dirty="0">
                <a:solidFill>
                  <a:schemeClr val="bg1"/>
                </a:solidFill>
                <a:latin typeface="Roboto" panose="02000000000000000000" pitchFamily="2" charset="0"/>
                <a:ea typeface="Roboto" panose="02000000000000000000" pitchFamily="2" charset="0"/>
              </a:rPr>
              <a:t>Mô tả yêu cầu chức năng</a:t>
            </a:r>
            <a:endParaRPr sz="1200" b="1" dirty="0">
              <a:solidFill>
                <a:schemeClr val="bg1"/>
              </a:solidFill>
              <a:latin typeface="Roboto" panose="02000000000000000000" pitchFamily="2" charset="0"/>
              <a:ea typeface="Roboto" panose="02000000000000000000" pitchFamily="2" charset="0"/>
            </a:endParaRPr>
          </a:p>
        </p:txBody>
      </p:sp>
      <p:sp>
        <p:nvSpPr>
          <p:cNvPr id="432" name="Google Shape;432;p22"/>
          <p:cNvSpPr/>
          <p:nvPr/>
        </p:nvSpPr>
        <p:spPr>
          <a:xfrm>
            <a:off x="3120738" y="2863663"/>
            <a:ext cx="1969990" cy="427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Web và App</a:t>
            </a:r>
            <a:endParaRPr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endParaRPr>
          </a:p>
        </p:txBody>
      </p:sp>
      <p:cxnSp>
        <p:nvCxnSpPr>
          <p:cNvPr id="433" name="Google Shape;433;p22"/>
          <p:cNvCxnSpPr>
            <a:cxnSpLocks/>
            <a:stCxn id="432" idx="1"/>
            <a:endCxn id="434" idx="6"/>
          </p:cNvCxnSpPr>
          <p:nvPr/>
        </p:nvCxnSpPr>
        <p:spPr>
          <a:xfrm flipH="1">
            <a:off x="2588835" y="3077263"/>
            <a:ext cx="531903" cy="16767"/>
          </a:xfrm>
          <a:prstGeom prst="straightConnector1">
            <a:avLst/>
          </a:prstGeom>
          <a:noFill/>
          <a:ln w="9525" cap="flat" cmpd="sng">
            <a:solidFill>
              <a:srgbClr val="000000"/>
            </a:solidFill>
            <a:prstDash val="solid"/>
            <a:round/>
            <a:headEnd type="none" w="med" len="med"/>
            <a:tailEnd type="none" w="med" len="med"/>
          </a:ln>
        </p:spPr>
      </p:cxnSp>
      <p:sp>
        <p:nvSpPr>
          <p:cNvPr id="434" name="Google Shape;434;p22"/>
          <p:cNvSpPr/>
          <p:nvPr/>
        </p:nvSpPr>
        <p:spPr>
          <a:xfrm>
            <a:off x="2495535" y="3047380"/>
            <a:ext cx="93300" cy="9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448" name="Google Shape;448;p22"/>
          <p:cNvSpPr txBox="1"/>
          <p:nvPr/>
        </p:nvSpPr>
        <p:spPr>
          <a:xfrm>
            <a:off x="2492191" y="1073063"/>
            <a:ext cx="3389970" cy="590100"/>
          </a:xfrm>
          <a:prstGeom prst="rect">
            <a:avLst/>
          </a:prstGeom>
          <a:noFill/>
          <a:ln>
            <a:noFill/>
          </a:ln>
        </p:spPr>
        <p:txBody>
          <a:bodyPr spcFirstLastPara="1" wrap="square" lIns="91425" tIns="91425" rIns="91425" bIns="91425" anchor="ctr" anchorCtr="0">
            <a:noAutofit/>
          </a:bodyPr>
          <a:lstStyle/>
          <a:p>
            <a:pPr lvl="2"/>
            <a:r>
              <a:rPr lang="vi-VN" dirty="0"/>
              <a:t>Chức năng dành cho khách hàng: </a:t>
            </a:r>
            <a:endParaRPr lang="en-US" sz="1200" dirty="0"/>
          </a:p>
        </p:txBody>
      </p:sp>
      <p:grpSp>
        <p:nvGrpSpPr>
          <p:cNvPr id="452" name="Google Shape;452;p22"/>
          <p:cNvGrpSpPr/>
          <p:nvPr/>
        </p:nvGrpSpPr>
        <p:grpSpPr>
          <a:xfrm>
            <a:off x="1102213" y="2473971"/>
            <a:ext cx="434556" cy="432894"/>
            <a:chOff x="898875" y="4399275"/>
            <a:chExt cx="483700" cy="481850"/>
          </a:xfrm>
        </p:grpSpPr>
        <p:sp>
          <p:nvSpPr>
            <p:cNvPr id="453" name="Google Shape;453;p2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4" name="Google Shape;454;p22"/>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5" name="Google Shape;455;p2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6" name="Google Shape;456;p2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7" name="Google Shape;457;p2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8" name="Google Shape;458;p2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9" name="Google Shape;459;p2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60" name="Google Shape;460;p2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6" name="Google Shape;434;p22">
            <a:extLst>
              <a:ext uri="{FF2B5EF4-FFF2-40B4-BE49-F238E27FC236}">
                <a16:creationId xmlns:a16="http://schemas.microsoft.com/office/drawing/2014/main" id="{8168D43B-3039-5722-9AA8-EE5D5E015A9B}"/>
              </a:ext>
            </a:extLst>
          </p:cNvPr>
          <p:cNvSpPr/>
          <p:nvPr/>
        </p:nvSpPr>
        <p:spPr>
          <a:xfrm>
            <a:off x="4059083" y="1584950"/>
            <a:ext cx="93300" cy="9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cxnSp>
        <p:nvCxnSpPr>
          <p:cNvPr id="7" name="Google Shape;433;p22">
            <a:extLst>
              <a:ext uri="{FF2B5EF4-FFF2-40B4-BE49-F238E27FC236}">
                <a16:creationId xmlns:a16="http://schemas.microsoft.com/office/drawing/2014/main" id="{D46049F4-4D44-4F6E-0F88-09923DC67D2E}"/>
              </a:ext>
            </a:extLst>
          </p:cNvPr>
          <p:cNvCxnSpPr>
            <a:cxnSpLocks/>
            <a:endCxn id="432" idx="0"/>
          </p:cNvCxnSpPr>
          <p:nvPr/>
        </p:nvCxnSpPr>
        <p:spPr>
          <a:xfrm>
            <a:off x="4105733" y="1663163"/>
            <a:ext cx="0" cy="1200500"/>
          </a:xfrm>
          <a:prstGeom prst="straightConnector1">
            <a:avLst/>
          </a:prstGeom>
          <a:noFill/>
          <a:ln w="9525" cap="flat" cmpd="sng">
            <a:solidFill>
              <a:srgbClr val="000000"/>
            </a:solidFill>
            <a:prstDash val="solid"/>
            <a:round/>
            <a:headEnd type="none" w="med" len="med"/>
            <a:tailEnd type="none" w="med" len="med"/>
          </a:ln>
        </p:spPr>
      </p:cxnSp>
      <p:sp>
        <p:nvSpPr>
          <p:cNvPr id="12" name="Google Shape;448;p22">
            <a:extLst>
              <a:ext uri="{FF2B5EF4-FFF2-40B4-BE49-F238E27FC236}">
                <a16:creationId xmlns:a16="http://schemas.microsoft.com/office/drawing/2014/main" id="{E189B36A-C023-3247-22F9-5B2C49EE1561}"/>
              </a:ext>
            </a:extLst>
          </p:cNvPr>
          <p:cNvSpPr txBox="1"/>
          <p:nvPr/>
        </p:nvSpPr>
        <p:spPr>
          <a:xfrm>
            <a:off x="2300727" y="4117375"/>
            <a:ext cx="3389970" cy="590100"/>
          </a:xfrm>
          <a:prstGeom prst="rect">
            <a:avLst/>
          </a:prstGeom>
          <a:noFill/>
          <a:ln>
            <a:noFill/>
          </a:ln>
        </p:spPr>
        <p:txBody>
          <a:bodyPr spcFirstLastPara="1" wrap="square" lIns="91425" tIns="91425" rIns="91425" bIns="91425" anchor="ctr" anchorCtr="0">
            <a:noAutofit/>
          </a:bodyPr>
          <a:lstStyle/>
          <a:p>
            <a:pPr lvl="0" algn="ctr"/>
            <a:r>
              <a:rPr lang="vi-VN" dirty="0"/>
              <a:t>Chức năng dành cho quản trị viên:</a:t>
            </a:r>
            <a:endParaRPr sz="1200" dirty="0">
              <a:latin typeface="Roboto" panose="02000000000000000000" pitchFamily="2" charset="0"/>
              <a:ea typeface="Roboto"/>
              <a:cs typeface="Arial" panose="020B0604020202020204" pitchFamily="34" charset="0"/>
              <a:sym typeface="Roboto"/>
            </a:endParaRPr>
          </a:p>
        </p:txBody>
      </p:sp>
      <p:sp>
        <p:nvSpPr>
          <p:cNvPr id="13" name="Google Shape;448;p22">
            <a:extLst>
              <a:ext uri="{FF2B5EF4-FFF2-40B4-BE49-F238E27FC236}">
                <a16:creationId xmlns:a16="http://schemas.microsoft.com/office/drawing/2014/main" id="{D27E809F-E42C-FC84-8F2D-C49C8AB3FD98}"/>
              </a:ext>
            </a:extLst>
          </p:cNvPr>
          <p:cNvSpPr txBox="1"/>
          <p:nvPr/>
        </p:nvSpPr>
        <p:spPr>
          <a:xfrm>
            <a:off x="5269249" y="1212530"/>
            <a:ext cx="3609149" cy="1928150"/>
          </a:xfrm>
          <a:prstGeom prst="rect">
            <a:avLst/>
          </a:prstGeom>
          <a:noFill/>
          <a:ln>
            <a:noFill/>
          </a:ln>
        </p:spPr>
        <p:txBody>
          <a:bodyPr spcFirstLastPara="1" wrap="square" lIns="91425" tIns="91425" rIns="91425" bIns="91425" anchor="ctr" anchorCtr="0">
            <a:noAutofit/>
          </a:bodyPr>
          <a:lstStyle/>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Đăng ký tài khoản khách hàng (đăng ký bằng email)</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Đăng nhập bằng tài khoản hoặc email	</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Tìm kiếm thông tin tour</a:t>
            </a:r>
          </a:p>
          <a:p>
            <a:pPr marL="171450" indent="-171450">
              <a:buFontTx/>
              <a:buChar char="-"/>
            </a:pPr>
            <a:r>
              <a:rPr lang="vi-VN" sz="1200" dirty="0">
                <a:latin typeface="Times New Roman" panose="02020603050405020304" pitchFamily="18" charset="0"/>
                <a:cs typeface="Times New Roman" panose="02020603050405020304" pitchFamily="18" charset="0"/>
              </a:rPr>
              <a:t>Tương tác với tour</a:t>
            </a:r>
            <a:r>
              <a:rPr lang="en-US" sz="1200" dirty="0">
                <a:latin typeface="Times New Roman" panose="02020603050405020304" pitchFamily="18" charset="0"/>
                <a:cs typeface="Times New Roman" panose="02020603050405020304" pitchFamily="18" charset="0"/>
              </a:rPr>
              <a:t> (xem, đăng ký, thích, bỏ thích, </a:t>
            </a:r>
            <a:r>
              <a:rPr lang="en-US" sz="1200" dirty="0" err="1">
                <a:latin typeface="Times New Roman" panose="02020603050405020304" pitchFamily="18" charset="0"/>
                <a:cs typeface="Times New Roman" panose="02020603050405020304" pitchFamily="18" charset="0"/>
              </a:rPr>
              <a:t>thêm</a:t>
            </a:r>
            <a:r>
              <a:rPr lang="en-US" sz="1200" dirty="0">
                <a:latin typeface="Times New Roman" panose="02020603050405020304" pitchFamily="18" charset="0"/>
                <a:cs typeface="Times New Roman" panose="02020603050405020304" pitchFamily="18" charset="0"/>
              </a:rPr>
              <a:t> kế hoạch, đặt)</a:t>
            </a:r>
          </a:p>
          <a:p>
            <a:pPr marL="171450" indent="-171450">
              <a:buFontTx/>
              <a:buChar char="-"/>
            </a:pPr>
            <a:r>
              <a:rPr lang="vi-VN" sz="1200" dirty="0">
                <a:latin typeface="Times New Roman" panose="02020603050405020304" pitchFamily="18" charset="0"/>
                <a:cs typeface="Times New Roman" panose="02020603050405020304" pitchFamily="18" charset="0"/>
              </a:rPr>
              <a:t>Tương tác với hoạt động</a:t>
            </a:r>
            <a:r>
              <a:rPr lang="en-US" sz="1200" dirty="0">
                <a:latin typeface="Times New Roman" panose="02020603050405020304" pitchFamily="18" charset="0"/>
                <a:cs typeface="Times New Roman" panose="02020603050405020304" pitchFamily="18" charset="0"/>
              </a:rPr>
              <a:t> ( Bắt đầu, kết thúc, đánh giá)</a:t>
            </a:r>
          </a:p>
          <a:p>
            <a:pPr marL="171450" indent="-171450">
              <a:buFontTx/>
              <a:buChar char="-"/>
            </a:pPr>
            <a:r>
              <a:rPr lang="vi-VN" sz="1200" dirty="0">
                <a:latin typeface="Times New Roman" panose="02020603050405020304" pitchFamily="18" charset="0"/>
                <a:cs typeface="Times New Roman" panose="02020603050405020304" pitchFamily="18" charset="0"/>
              </a:rPr>
              <a:t>Quản lý thông tin cá nhân</a:t>
            </a:r>
            <a:endParaRPr lang="en-US" sz="1200" dirty="0">
              <a:latin typeface="Times New Roman" panose="02020603050405020304" pitchFamily="18" charset="0"/>
              <a:cs typeface="Times New Roman" panose="02020603050405020304" pitchFamily="18" charset="0"/>
            </a:endParaRPr>
          </a:p>
          <a:p>
            <a:pPr marL="171450" indent="-171450">
              <a:buFontTx/>
              <a:buChar char="-"/>
            </a:pPr>
            <a:r>
              <a:rPr lang="vi-VN" sz="1200" dirty="0">
                <a:latin typeface="Times New Roman" panose="02020603050405020304" pitchFamily="18" charset="0"/>
                <a:cs typeface="Times New Roman" panose="02020603050405020304" pitchFamily="18" charset="0"/>
              </a:rPr>
              <a:t>Đặt lại mật khẩu</a:t>
            </a:r>
            <a:endParaRPr lang="en-US" sz="1200" dirty="0">
              <a:latin typeface="Times New Roman" panose="02020603050405020304" pitchFamily="18" charset="0"/>
              <a:cs typeface="Times New Roman" panose="02020603050405020304" pitchFamily="18" charset="0"/>
            </a:endParaRPr>
          </a:p>
          <a:p>
            <a:pPr marL="171450" indent="-171450">
              <a:buFontTx/>
              <a:buChar char="-"/>
            </a:pPr>
            <a:endParaRPr lang="en-US" sz="1200" dirty="0">
              <a:effectLst/>
              <a:latin typeface="Times New Roman" panose="02020603050405020304" pitchFamily="18" charset="0"/>
              <a:ea typeface="Roboto" panose="02000000000000000000" pitchFamily="2" charset="0"/>
              <a:cs typeface="Times New Roman" panose="02020603050405020304" pitchFamily="18" charset="0"/>
            </a:endParaRPr>
          </a:p>
        </p:txBody>
      </p:sp>
      <p:cxnSp>
        <p:nvCxnSpPr>
          <p:cNvPr id="15" name="Google Shape;433;p22">
            <a:extLst>
              <a:ext uri="{FF2B5EF4-FFF2-40B4-BE49-F238E27FC236}">
                <a16:creationId xmlns:a16="http://schemas.microsoft.com/office/drawing/2014/main" id="{DC932279-9DF6-2301-8E99-106EEF34ED50}"/>
              </a:ext>
            </a:extLst>
          </p:cNvPr>
          <p:cNvCxnSpPr>
            <a:cxnSpLocks/>
            <a:endCxn id="432" idx="3"/>
          </p:cNvCxnSpPr>
          <p:nvPr/>
        </p:nvCxnSpPr>
        <p:spPr>
          <a:xfrm flipH="1">
            <a:off x="5090728" y="3047380"/>
            <a:ext cx="3557972" cy="29883"/>
          </a:xfrm>
          <a:prstGeom prst="straightConnector1">
            <a:avLst/>
          </a:prstGeom>
          <a:noFill/>
          <a:ln w="9525" cap="flat" cmpd="sng">
            <a:solidFill>
              <a:srgbClr val="000000"/>
            </a:solidFill>
            <a:prstDash val="solid"/>
            <a:round/>
            <a:headEnd type="none" w="med" len="med"/>
            <a:tailEnd type="none" w="med" len="med"/>
          </a:ln>
        </p:spPr>
      </p:cxnSp>
      <p:cxnSp>
        <p:nvCxnSpPr>
          <p:cNvPr id="25" name="Google Shape;433;p22">
            <a:extLst>
              <a:ext uri="{FF2B5EF4-FFF2-40B4-BE49-F238E27FC236}">
                <a16:creationId xmlns:a16="http://schemas.microsoft.com/office/drawing/2014/main" id="{CA8FDF34-67BE-F1A7-226C-A6D30229BA6A}"/>
              </a:ext>
            </a:extLst>
          </p:cNvPr>
          <p:cNvCxnSpPr>
            <a:cxnSpLocks/>
          </p:cNvCxnSpPr>
          <p:nvPr/>
        </p:nvCxnSpPr>
        <p:spPr>
          <a:xfrm>
            <a:off x="4105733" y="3290863"/>
            <a:ext cx="0" cy="902102"/>
          </a:xfrm>
          <a:prstGeom prst="straightConnector1">
            <a:avLst/>
          </a:prstGeom>
          <a:noFill/>
          <a:ln w="9525" cap="flat" cmpd="sng">
            <a:solidFill>
              <a:srgbClr val="000000"/>
            </a:solidFill>
            <a:prstDash val="solid"/>
            <a:round/>
            <a:headEnd type="none" w="med" len="med"/>
            <a:tailEnd type="none" w="med" len="med"/>
          </a:ln>
        </p:spPr>
      </p:cxnSp>
      <p:sp>
        <p:nvSpPr>
          <p:cNvPr id="28" name="Google Shape;434;p22">
            <a:extLst>
              <a:ext uri="{FF2B5EF4-FFF2-40B4-BE49-F238E27FC236}">
                <a16:creationId xmlns:a16="http://schemas.microsoft.com/office/drawing/2014/main" id="{C2CDEFA2-B3E8-76C4-FBEB-72CA518CB874}"/>
              </a:ext>
            </a:extLst>
          </p:cNvPr>
          <p:cNvSpPr/>
          <p:nvPr/>
        </p:nvSpPr>
        <p:spPr>
          <a:xfrm flipH="1">
            <a:off x="4050183" y="4117375"/>
            <a:ext cx="111099" cy="10701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6A1451A1-4190-4DE2-59C9-22ED6B5DB9B8}"/>
              </a:ext>
            </a:extLst>
          </p:cNvPr>
          <p:cNvSpPr txBox="1"/>
          <p:nvPr/>
        </p:nvSpPr>
        <p:spPr>
          <a:xfrm>
            <a:off x="5324797" y="3184476"/>
            <a:ext cx="3609149" cy="1384995"/>
          </a:xfrm>
          <a:prstGeom prst="rect">
            <a:avLst/>
          </a:prstGeom>
          <a:noFill/>
        </p:spPr>
        <p:txBody>
          <a:bodyPr wrap="square">
            <a:spAutoFit/>
          </a:bodyPr>
          <a:lstStyle/>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Đăng nhập bằng tài khoản hoặc email</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Quản lý tour (Thêm, xóa, sửa, tìm)</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Xác nhận đơn đặt tour</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Quản lý thông tin hoạt động trong tour</a:t>
            </a:r>
          </a:p>
          <a:p>
            <a:pPr marL="171450" indent="-171450">
              <a:buFontTx/>
              <a:buChar char="-"/>
            </a:pPr>
            <a:r>
              <a:rPr lang="vi-VN" sz="1200" dirty="0">
                <a:latin typeface="Times New Roman" panose="02020603050405020304" pitchFamily="18" charset="0"/>
                <a:cs typeface="Times New Roman" panose="02020603050405020304" pitchFamily="18" charset="0"/>
              </a:rPr>
              <a:t>Quản lý thông tin cá nhân</a:t>
            </a:r>
            <a:endParaRPr lang="en-US" sz="1200" dirty="0">
              <a:latin typeface="Times New Roman" panose="02020603050405020304" pitchFamily="18" charset="0"/>
              <a:cs typeface="Times New Roman" panose="02020603050405020304" pitchFamily="18" charset="0"/>
            </a:endParaRPr>
          </a:p>
          <a:p>
            <a:pPr marL="171450" indent="-171450">
              <a:buFontTx/>
              <a:buChar char="-"/>
            </a:pPr>
            <a:r>
              <a:rPr lang="vi-VN" sz="1200" dirty="0">
                <a:latin typeface="Times New Roman" panose="02020603050405020304" pitchFamily="18" charset="0"/>
                <a:cs typeface="Times New Roman" panose="02020603050405020304" pitchFamily="18" charset="0"/>
              </a:rPr>
              <a:t>Đổi mật khẩu</a:t>
            </a:r>
            <a:endParaRPr lang="en-US" sz="1200" dirty="0">
              <a:latin typeface="Times New Roman" panose="02020603050405020304" pitchFamily="18" charset="0"/>
              <a:cs typeface="Times New Roman" panose="02020603050405020304" pitchFamily="18" charset="0"/>
            </a:endParaRPr>
          </a:p>
          <a:p>
            <a:pPr marL="171450" indent="-171450">
              <a:buFontTx/>
              <a:buChar char="-"/>
            </a:pPr>
            <a:r>
              <a:rPr lang="en-US" sz="1200" dirty="0">
                <a:effectLst/>
                <a:latin typeface="Times New Roman" panose="02020603050405020304" pitchFamily="18" charset="0"/>
                <a:ea typeface="Roboto" panose="02000000000000000000" pitchFamily="2" charset="0"/>
                <a:cs typeface="Times New Roman" panose="02020603050405020304" pitchFamily="18" charset="0"/>
              </a:rPr>
              <a:t>Thống k</a:t>
            </a:r>
            <a:r>
              <a:rPr lang="en-US" sz="1200" dirty="0">
                <a:latin typeface="Times New Roman" panose="02020603050405020304" pitchFamily="18" charset="0"/>
                <a:ea typeface="Roboto" panose="02000000000000000000" pitchFamily="2" charset="0"/>
                <a:cs typeface="Times New Roman" panose="02020603050405020304" pitchFamily="18" charset="0"/>
              </a:rPr>
              <a:t>ê tương tác tour</a:t>
            </a:r>
            <a:endParaRPr lang="en-US" sz="1200" dirty="0">
              <a:effectLst/>
              <a:latin typeface="Times New Roman" panose="02020603050405020304" pitchFamily="18" charset="0"/>
              <a:ea typeface="Roboto" panose="02000000000000000000" pitchFamily="2" charset="0"/>
              <a:cs typeface="Times New Roman" panose="02020603050405020304" pitchFamily="18" charset="0"/>
            </a:endParaRPr>
          </a:p>
        </p:txBody>
      </p:sp>
      <p:sp>
        <p:nvSpPr>
          <p:cNvPr id="11" name="Google Shape;254;p19">
            <a:extLst>
              <a:ext uri="{FF2B5EF4-FFF2-40B4-BE49-F238E27FC236}">
                <a16:creationId xmlns:a16="http://schemas.microsoft.com/office/drawing/2014/main" id="{AD1E2961-74F4-33C3-123C-250C4A281A17}"/>
              </a:ext>
            </a:extLst>
          </p:cNvPr>
          <p:cNvSpPr txBox="1">
            <a:spLocks noGrp="1"/>
          </p:cNvSpPr>
          <p:nvPr>
            <p:ph type="title"/>
          </p:nvPr>
        </p:nvSpPr>
        <p:spPr>
          <a:xfrm>
            <a:off x="709613" y="536575"/>
            <a:ext cx="7724775" cy="481013"/>
          </a:xfrm>
          <a:prstGeom prst="rect">
            <a:avLst/>
          </a:prstGeom>
        </p:spPr>
        <p:txBody>
          <a:bodyPr spcFirstLastPara="1" wrap="square" lIns="91425" tIns="91425" rIns="91425" bIns="91425" anchor="ctr" anchorCtr="0">
            <a:noAutofit/>
          </a:bodyPr>
          <a:lstStyle/>
          <a:p>
            <a:pPr lvl="0"/>
            <a:r>
              <a:rPr lang="vi-VN" dirty="0">
                <a:solidFill>
                  <a:schemeClr val="accent1"/>
                </a:solidFill>
                <a:ea typeface="Roboto" panose="02000000000000000000" pitchFamily="2" charset="0"/>
              </a:rPr>
              <a:t>Chương I: Giới Thiệu Tổng Quan Về Dự Án</a:t>
            </a:r>
          </a:p>
        </p:txBody>
      </p:sp>
      <p:sp>
        <p:nvSpPr>
          <p:cNvPr id="16" name="TextBox 15">
            <a:extLst>
              <a:ext uri="{FF2B5EF4-FFF2-40B4-BE49-F238E27FC236}">
                <a16:creationId xmlns:a16="http://schemas.microsoft.com/office/drawing/2014/main" id="{1307257B-17B9-7055-83CB-BFFC938BB46E}"/>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5</a:t>
            </a:r>
            <a:endParaRPr lang="vi-VN"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29"/>
                                        </p:tgtEl>
                                        <p:attrNameLst>
                                          <p:attrName>style.visibility</p:attrName>
                                        </p:attrNameLst>
                                      </p:cBhvr>
                                      <p:to>
                                        <p:strVal val="visible"/>
                                      </p:to>
                                    </p:set>
                                    <p:animEffect transition="in" filter="barn(inVertical)">
                                      <p:cBhvr>
                                        <p:cTn id="14" dur="500"/>
                                        <p:tgtEl>
                                          <p:spTgt spid="42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430"/>
                                        </p:tgtEl>
                                        <p:attrNameLst>
                                          <p:attrName>style.visibility</p:attrName>
                                        </p:attrNameLst>
                                      </p:cBhvr>
                                      <p:to>
                                        <p:strVal val="visible"/>
                                      </p:to>
                                    </p:set>
                                    <p:animEffect transition="in" filter="barn(inVertical)">
                                      <p:cBhvr>
                                        <p:cTn id="17" dur="500"/>
                                        <p:tgtEl>
                                          <p:spTgt spid="43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31"/>
                                        </p:tgtEl>
                                        <p:attrNameLst>
                                          <p:attrName>style.visibility</p:attrName>
                                        </p:attrNameLst>
                                      </p:cBhvr>
                                      <p:to>
                                        <p:strVal val="visible"/>
                                      </p:to>
                                    </p:set>
                                    <p:animEffect transition="in" filter="barn(inVertical)">
                                      <p:cBhvr>
                                        <p:cTn id="20" dur="500"/>
                                        <p:tgtEl>
                                          <p:spTgt spid="43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34"/>
                                        </p:tgtEl>
                                        <p:attrNameLst>
                                          <p:attrName>style.visibility</p:attrName>
                                        </p:attrNameLst>
                                      </p:cBhvr>
                                      <p:to>
                                        <p:strVal val="visible"/>
                                      </p:to>
                                    </p:set>
                                    <p:animEffect transition="in" filter="barn(inVertical)">
                                      <p:cBhvr>
                                        <p:cTn id="23" dur="500"/>
                                        <p:tgtEl>
                                          <p:spTgt spid="434"/>
                                        </p:tgtEl>
                                      </p:cBhvr>
                                    </p:animEffect>
                                  </p:childTnLst>
                                </p:cTn>
                              </p:par>
                              <p:par>
                                <p:cTn id="24" presetID="16" presetClass="entr" presetSubtype="21" fill="hold" nodeType="withEffect">
                                  <p:stCondLst>
                                    <p:cond delay="0"/>
                                  </p:stCondLst>
                                  <p:childTnLst>
                                    <p:set>
                                      <p:cBhvr>
                                        <p:cTn id="25" dur="1" fill="hold">
                                          <p:stCondLst>
                                            <p:cond delay="0"/>
                                          </p:stCondLst>
                                        </p:cTn>
                                        <p:tgtEl>
                                          <p:spTgt spid="452"/>
                                        </p:tgtEl>
                                        <p:attrNameLst>
                                          <p:attrName>style.visibility</p:attrName>
                                        </p:attrNameLst>
                                      </p:cBhvr>
                                      <p:to>
                                        <p:strVal val="visible"/>
                                      </p:to>
                                    </p:set>
                                    <p:animEffect transition="in" filter="barn(inVertical)">
                                      <p:cBhvr>
                                        <p:cTn id="26" dur="500"/>
                                        <p:tgtEl>
                                          <p:spTgt spid="45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2"/>
                                        </p:tgtEl>
                                        <p:attrNameLst>
                                          <p:attrName>style.visibility</p:attrName>
                                        </p:attrNameLst>
                                      </p:cBhvr>
                                      <p:to>
                                        <p:strVal val="visible"/>
                                      </p:to>
                                    </p:set>
                                    <p:animEffect transition="in" filter="fade">
                                      <p:cBhvr>
                                        <p:cTn id="31" dur="500"/>
                                        <p:tgtEl>
                                          <p:spTgt spid="432"/>
                                        </p:tgtEl>
                                      </p:cBhvr>
                                    </p:animEffect>
                                  </p:childTnLst>
                                </p:cTn>
                              </p:par>
                              <p:par>
                                <p:cTn id="32" presetID="10" presetClass="entr" presetSubtype="0" fill="hold" nodeType="withEffect">
                                  <p:stCondLst>
                                    <p:cond delay="0"/>
                                  </p:stCondLst>
                                  <p:childTnLst>
                                    <p:set>
                                      <p:cBhvr>
                                        <p:cTn id="33" dur="1" fill="hold">
                                          <p:stCondLst>
                                            <p:cond delay="0"/>
                                          </p:stCondLst>
                                        </p:cTn>
                                        <p:tgtEl>
                                          <p:spTgt spid="433"/>
                                        </p:tgtEl>
                                        <p:attrNameLst>
                                          <p:attrName>style.visibility</p:attrName>
                                        </p:attrNameLst>
                                      </p:cBhvr>
                                      <p:to>
                                        <p:strVal val="visible"/>
                                      </p:to>
                                    </p:set>
                                    <p:animEffect transition="in" filter="fade">
                                      <p:cBhvr>
                                        <p:cTn id="34" dur="500"/>
                                        <p:tgtEl>
                                          <p:spTgt spid="4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448"/>
                                        </p:tgtEl>
                                        <p:attrNameLst>
                                          <p:attrName>style.visibility</p:attrName>
                                        </p:attrNameLst>
                                      </p:cBhvr>
                                      <p:to>
                                        <p:strVal val="visible"/>
                                      </p:to>
                                    </p:set>
                                    <p:animEffect transition="in" filter="circle(in)">
                                      <p:cBhvr>
                                        <p:cTn id="54" dur="2000"/>
                                        <p:tgtEl>
                                          <p:spTgt spid="448"/>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circle(in)">
                                      <p:cBhvr>
                                        <p:cTn id="57" dur="20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down)">
                                      <p:cBhvr>
                                        <p:cTn id="6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p:bldP spid="430" grpId="0" animBg="1"/>
      <p:bldP spid="431" grpId="0" animBg="1"/>
      <p:bldP spid="432" grpId="0" animBg="1"/>
      <p:bldP spid="434" grpId="0" animBg="1"/>
      <p:bldP spid="448" grpId="0"/>
      <p:bldP spid="6" grpId="0" animBg="1"/>
      <p:bldP spid="12" grpId="0"/>
      <p:bldP spid="13" grpId="0"/>
      <p:bldP spid="28" grpId="0" animBg="1"/>
      <p:bldP spid="5" grpId="0"/>
      <p:bldP spid="11" grpId="0"/>
    </p:bldLst>
  </p:timing>
</p:sld>
</file>

<file path=ppt/theme/theme1.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839</TotalTime>
  <Words>2815</Words>
  <Application>Microsoft Office PowerPoint</Application>
  <PresentationFormat>On-screen Show (16:9)</PresentationFormat>
  <Paragraphs>318</Paragraphs>
  <Slides>25</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Fira Sans Extra Condensed Medium</vt:lpstr>
      <vt:lpstr>Oswald Light</vt:lpstr>
      <vt:lpstr>Calibri</vt:lpstr>
      <vt:lpstr>Times New Roman</vt:lpstr>
      <vt:lpstr>Roboto</vt:lpstr>
      <vt:lpstr>Oswald SemiBold</vt:lpstr>
      <vt:lpstr>Barlow</vt:lpstr>
      <vt:lpstr>Bahnschrift</vt:lpstr>
      <vt:lpstr>Project Management Infographics by Slidesgo</vt:lpstr>
      <vt:lpstr>PowerPoint Presentation</vt:lpstr>
      <vt:lpstr>PowerPoint Presentation</vt:lpstr>
      <vt:lpstr>PowerPoint Presentation</vt:lpstr>
      <vt:lpstr>PowerPoint Presentation</vt:lpstr>
      <vt:lpstr>PowerPoint Presentation</vt:lpstr>
      <vt:lpstr>Tổng Quan Bài Thuyết Trình</vt:lpstr>
      <vt:lpstr>Chương I: Giới Thiệu Tổng Quan Về Dự Án</vt:lpstr>
      <vt:lpstr>Chương I: Giới Thiệu Tổng Quan Về Dự Án</vt:lpstr>
      <vt:lpstr>Chương I: Giới Thiệu Tổng Quan Về Dự Án</vt:lpstr>
      <vt:lpstr>Chương I: Giới Thiệu Tổng Quan Về Dự Án</vt:lpstr>
      <vt:lpstr>Chương II: Kế Hoạch Thực Hiện Dự Án</vt:lpstr>
      <vt:lpstr>Chương II: Kế Hoạch Thực Hiện Dự Án</vt:lpstr>
      <vt:lpstr>Chương II: Kế Hoạch Thực Hiện Dự Án</vt:lpstr>
      <vt:lpstr>Chương III: Phân Tích Thiết Kế Phần Mềm</vt:lpstr>
      <vt:lpstr>Chương III: Phân Tích Thiết Kế Phần Mềm</vt:lpstr>
      <vt:lpstr>Chương III: Phân Tích Thiết Kế Phần Mềm</vt:lpstr>
      <vt:lpstr>Chương III: Phân Tích Thiết Kế Phần Mềm</vt:lpstr>
      <vt:lpstr>Chương III: Phân Tích Thiết Kế Phần Mềm</vt:lpstr>
      <vt:lpstr>Chương III: Phân Tích Thiết Kế Phần Mềm</vt:lpstr>
      <vt:lpstr>Chương III: Phân Tích Thiết Kế Phần Mềm</vt:lpstr>
      <vt:lpstr>Chương III: Phân Tích Thiết Kế Phần Mềm</vt:lpstr>
      <vt:lpstr>PowerPoint Presentation</vt:lpstr>
      <vt:lpstr>Chương V:  Kết Thúc Dự Án</vt:lpstr>
      <vt:lpstr>Chương V:  Kết Thúc Dự Án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Hermit Dark</dc:creator>
  <cp:lastModifiedBy>Dat Nguyen</cp:lastModifiedBy>
  <cp:revision>54</cp:revision>
  <dcterms:modified xsi:type="dcterms:W3CDTF">2023-05-22T07:52:29Z</dcterms:modified>
</cp:coreProperties>
</file>